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7" r:id="rId2"/>
    <p:sldMasterId id="2147483654" r:id="rId3"/>
    <p:sldMasterId id="2147483701" r:id="rId4"/>
    <p:sldMasterId id="2147483712" r:id="rId5"/>
  </p:sldMasterIdLst>
  <p:notesMasterIdLst>
    <p:notesMasterId r:id="rId11"/>
  </p:notesMasterIdLst>
  <p:handoutMasterIdLst>
    <p:handoutMasterId r:id="rId12"/>
  </p:handoutMasterIdLst>
  <p:sldIdLst>
    <p:sldId id="317" r:id="rId6"/>
    <p:sldId id="363" r:id="rId7"/>
    <p:sldId id="366" r:id="rId8"/>
    <p:sldId id="365" r:id="rId9"/>
    <p:sldId id="359" r:id="rId10"/>
  </p:sldIdLst>
  <p:sldSz cx="9144000" cy="5143500" type="screen16x9"/>
  <p:notesSz cx="6888163" cy="1001871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2DECB533-2DEF-1944-98A3-789A684D1CFE}">
          <p14:sldIdLst>
            <p14:sldId id="317"/>
            <p14:sldId id="363"/>
            <p14:sldId id="366"/>
            <p14:sldId id="365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612">
          <p15:clr>
            <a:srgbClr val="A4A3A4"/>
          </p15:clr>
        </p15:guide>
        <p15:guide id="3" pos="5329">
          <p15:clr>
            <a:srgbClr val="A4A3A4"/>
          </p15:clr>
        </p15:guide>
        <p15:guide id="4" orient="horz" pos="1166">
          <p15:clr>
            <a:srgbClr val="A4A3A4"/>
          </p15:clr>
        </p15:guide>
        <p15:guide id="5" pos="2971">
          <p15:clr>
            <a:srgbClr val="A4A3A4"/>
          </p15:clr>
        </p15:guide>
        <p15:guide id="6" pos="2835">
          <p15:clr>
            <a:srgbClr val="A4A3A4"/>
          </p15:clr>
        </p15:guide>
        <p15:guide id="7" pos="3107">
          <p15:clr>
            <a:srgbClr val="A4A3A4"/>
          </p15:clr>
        </p15:guide>
        <p15:guide id="8" orient="horz" pos="2890" userDrawn="1">
          <p15:clr>
            <a:srgbClr val="A4A3A4"/>
          </p15:clr>
        </p15:guide>
        <p15:guide id="9" orient="horz" pos="2777" userDrawn="1">
          <p15:clr>
            <a:srgbClr val="A4A3A4"/>
          </p15:clr>
        </p15:guide>
        <p15:guide id="10" orient="horz" pos="7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7AB800"/>
    <a:srgbClr val="79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3" autoAdjust="0"/>
    <p:restoredTop sz="94830"/>
  </p:normalViewPr>
  <p:slideViewPr>
    <p:cSldViewPr snapToGrid="0" showGuides="1">
      <p:cViewPr varScale="1">
        <p:scale>
          <a:sx n="104" d="100"/>
          <a:sy n="104" d="100"/>
        </p:scale>
        <p:origin x="72" y="810"/>
      </p:cViewPr>
      <p:guideLst>
        <p:guide orient="horz" pos="3140"/>
        <p:guide pos="612"/>
        <p:guide pos="5329"/>
        <p:guide orient="horz" pos="1166"/>
        <p:guide pos="2971"/>
        <p:guide pos="2835"/>
        <p:guide pos="3107"/>
        <p:guide orient="horz" pos="2890"/>
        <p:guide orient="horz" pos="2777"/>
        <p:guide orient="horz" pos="7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939F028-D89F-C046-822F-837811D2D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4870" cy="50267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703030-51C4-C344-99E7-B14DFD750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3"/>
            <a:ext cx="2984870" cy="50267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4B33F08E-1E37-7145-A622-D3E39134B2B1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AD0A15-FD0C-C245-A883-A76A5021F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6041"/>
            <a:ext cx="2984870" cy="50267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EDF909-BF86-3547-AD47-42363E9E19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6041"/>
            <a:ext cx="2984870" cy="50267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05606E7B-9D3C-6849-A7F1-AA9A084F1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34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74754B4-8D1D-2B41-BDA7-52ABE22D2E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4870" cy="50267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5EE89F-9D41-4348-A65C-4EAD28C4BD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1699" y="3"/>
            <a:ext cx="2984870" cy="502675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141D68A-27D0-954B-B677-A78B99C7E5B8}" type="datetimeFigureOut">
              <a:rPr lang="de-DE"/>
              <a:pPr>
                <a:defRPr/>
              </a:pPr>
              <a:t>31.01.2024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A771452-3ED6-A84B-AC5C-561043E034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5EE78D8-7438-A141-86CB-03A317E5A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17" y="4821507"/>
            <a:ext cx="5510530" cy="3944869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810F62-1431-9D40-AB36-61009CBA38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16041"/>
            <a:ext cx="2984870" cy="50267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7BCBDC-F6FA-3E48-8279-29DA9E09C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1699" y="9516041"/>
            <a:ext cx="2984870" cy="502674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73CBCBF-FFDA-C943-A2C8-A35F76A11E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64431E-EAC1-CB49-AA70-9F75F51F74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262" y="1058863"/>
            <a:ext cx="7956551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Hintergrundbild über diesen Platzhalter hinzufügen. Falls kein Hintergrundbild vorhanden ist, bitte eine der anderen Titelfolien verwenden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22F645E-E365-024D-AD0E-0205983FBBA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-358890" y="1579048"/>
            <a:ext cx="3925888" cy="39243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Bitte hier nichts einfügen.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61193814-994C-3040-A597-729DEBEC20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1551" y="3912118"/>
            <a:ext cx="3796710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</p:spTree>
    <p:extLst>
      <p:ext uri="{BB962C8B-B14F-4D97-AF65-F5344CB8AC3E}">
        <p14:creationId xmlns:p14="http://schemas.microsoft.com/office/powerpoint/2010/main" val="249681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29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511A0D6D-0695-2147-8146-7BCDB70E3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550" y="1295399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89C19C7-F8DC-FB46-A5DE-AFA62745B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2013419-2524-8242-995B-47C1E14E67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32364" y="1295398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0109FE9-C55D-B949-9FF1-13B699A717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6A8EE62-3AF7-A44B-8E5E-83CD60CD5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139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7364582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31" userDrawn="1">
          <p15:clr>
            <a:srgbClr val="FBAE40"/>
          </p15:clr>
        </p15:guide>
        <p15:guide id="2" orient="horz" pos="291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34879D79-ED8E-C442-8DED-C6DE23461BB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7155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Diagrammplatzhalter 3">
            <a:extLst>
              <a:ext uri="{FF2B5EF4-FFF2-40B4-BE49-F238E27FC236}">
                <a16:creationId xmlns:a16="http://schemas.microsoft.com/office/drawing/2014/main" id="{0BF4F407-D991-3944-B834-9D39AD06CF7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4210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80CCE77-616D-4296-8BDC-861544D78A86}"/>
              </a:ext>
            </a:extLst>
          </p:cNvPr>
          <p:cNvSpPr txBox="1"/>
          <p:nvPr userDrawn="1"/>
        </p:nvSpPr>
        <p:spPr>
          <a:xfrm>
            <a:off x="95588" y="4812964"/>
            <a:ext cx="51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7AB800"/>
                </a:solidFill>
              </a:rPr>
              <a:t>Hochschule</a:t>
            </a:r>
            <a:r>
              <a:rPr lang="en-US" sz="1000" dirty="0" smtClean="0">
                <a:solidFill>
                  <a:srgbClr val="7AB800"/>
                </a:solidFill>
              </a:rPr>
              <a:t> Weihenstephan-Triesdorf | </a:t>
            </a:r>
            <a:r>
              <a:rPr lang="de-DE" sz="1000" dirty="0" smtClean="0">
                <a:solidFill>
                  <a:srgbClr val="7AB800"/>
                </a:solidFill>
              </a:rPr>
              <a:t>Austausch </a:t>
            </a:r>
            <a:r>
              <a:rPr lang="de-DE" sz="1000" dirty="0" err="1">
                <a:solidFill>
                  <a:srgbClr val="7AB800"/>
                </a:solidFill>
              </a:rPr>
              <a:t>LfL</a:t>
            </a:r>
            <a:r>
              <a:rPr lang="de-DE" sz="1000" dirty="0">
                <a:solidFill>
                  <a:srgbClr val="7AB800"/>
                </a:solidFill>
              </a:rPr>
              <a:t> und HSWT - Afrikaprojekte</a:t>
            </a:r>
          </a:p>
          <a:p>
            <a:r>
              <a:rPr lang="en-US" sz="1000" dirty="0" smtClean="0">
                <a:solidFill>
                  <a:srgbClr val="7AB800"/>
                </a:solidFill>
              </a:rPr>
              <a:t>  </a:t>
            </a:r>
            <a:endParaRPr lang="en-US" sz="1000" dirty="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9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8425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523358DF-D349-A544-A68A-E2102A7533B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971550" y="1249680"/>
            <a:ext cx="7413625" cy="273685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CCE77-616D-4296-8BDC-861544D78A86}"/>
              </a:ext>
            </a:extLst>
          </p:cNvPr>
          <p:cNvSpPr txBox="1"/>
          <p:nvPr userDrawn="1"/>
        </p:nvSpPr>
        <p:spPr>
          <a:xfrm>
            <a:off x="95588" y="4812964"/>
            <a:ext cx="51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7AB800"/>
                </a:solidFill>
              </a:rPr>
              <a:t>Hochschule</a:t>
            </a:r>
            <a:r>
              <a:rPr lang="en-US" sz="1000" dirty="0" smtClean="0">
                <a:solidFill>
                  <a:srgbClr val="7AB800"/>
                </a:solidFill>
              </a:rPr>
              <a:t> Weihenstephan-Triesdorf | </a:t>
            </a:r>
            <a:r>
              <a:rPr lang="de-DE" sz="1000" dirty="0" smtClean="0">
                <a:solidFill>
                  <a:srgbClr val="7AB800"/>
                </a:solidFill>
              </a:rPr>
              <a:t>Austausch </a:t>
            </a:r>
            <a:r>
              <a:rPr lang="de-DE" sz="1000" dirty="0" err="1">
                <a:solidFill>
                  <a:srgbClr val="7AB800"/>
                </a:solidFill>
              </a:rPr>
              <a:t>LfL</a:t>
            </a:r>
            <a:r>
              <a:rPr lang="de-DE" sz="1000" dirty="0">
                <a:solidFill>
                  <a:srgbClr val="7AB800"/>
                </a:solidFill>
              </a:rPr>
              <a:t> und HSWT - Afrikaprojekte</a:t>
            </a:r>
          </a:p>
          <a:p>
            <a:r>
              <a:rPr lang="en-US" sz="1000" dirty="0" smtClean="0">
                <a:solidFill>
                  <a:srgbClr val="7AB800"/>
                </a:solidFill>
              </a:rPr>
              <a:t>  </a:t>
            </a:r>
            <a:endParaRPr lang="en-US" sz="1000" dirty="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97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7">
          <p15:clr>
            <a:srgbClr val="FBAE40"/>
          </p15:clr>
        </p15:guide>
        <p15:guide id="2" orient="horz" pos="28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210" t="41806" r="21776" b="9700"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86879A0-D9F5-E145-9635-EA0C785984D5}"/>
              </a:ext>
            </a:extLst>
          </p:cNvPr>
          <p:cNvSpPr/>
          <p:nvPr userDrawn="1"/>
        </p:nvSpPr>
        <p:spPr>
          <a:xfrm>
            <a:off x="2643817" y="3761497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1616A7-0653-A940-A8E2-27D0C4BF986D}"/>
              </a:ext>
            </a:extLst>
          </p:cNvPr>
          <p:cNvSpPr/>
          <p:nvPr userDrawn="1"/>
        </p:nvSpPr>
        <p:spPr>
          <a:xfrm>
            <a:off x="3061821" y="3224092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58891" y="158169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E1536B-D72F-9F43-BFF5-361152D008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9C9E519-5629-154E-9EDA-9F1D7E098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0443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92" indent="0" algn="ctr">
              <a:buNone/>
              <a:defRPr sz="844"/>
            </a:lvl2pPr>
            <a:lvl3pPr marL="385784" indent="0" algn="ctr">
              <a:buNone/>
              <a:defRPr sz="759"/>
            </a:lvl3pPr>
            <a:lvl4pPr marL="578676" indent="0" algn="ctr">
              <a:buNone/>
              <a:defRPr sz="675"/>
            </a:lvl4pPr>
            <a:lvl5pPr marL="771568" indent="0" algn="ctr">
              <a:buNone/>
              <a:defRPr sz="675"/>
            </a:lvl5pPr>
            <a:lvl6pPr marL="964460" indent="0" algn="ctr">
              <a:buNone/>
              <a:defRPr sz="675"/>
            </a:lvl6pPr>
            <a:lvl7pPr marL="1157352" indent="0" algn="ctr">
              <a:buNone/>
              <a:defRPr sz="675"/>
            </a:lvl7pPr>
            <a:lvl8pPr marL="1350244" indent="0" algn="ctr">
              <a:buNone/>
              <a:defRPr sz="675"/>
            </a:lvl8pPr>
            <a:lvl9pPr marL="1543136" indent="0" algn="ctr">
              <a:buNone/>
              <a:defRPr sz="675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E1DE-1052-4623-A74F-B6BAE4A23431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4222-27B9-4AE4-A342-FDBF58D216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6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9CB8E5-9732-4048-BEB4-F154CF925930}"/>
              </a:ext>
            </a:extLst>
          </p:cNvPr>
          <p:cNvSpPr txBox="1"/>
          <p:nvPr userDrawn="1"/>
        </p:nvSpPr>
        <p:spPr>
          <a:xfrm>
            <a:off x="971550" y="4850651"/>
            <a:ext cx="27066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Hochschule Weihenstephan-</a:t>
            </a:r>
            <a:r>
              <a:rPr lang="de-DE" sz="1100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Triesdorf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4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3F8556-4BDC-214D-9518-F6B8B143E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0728" y="3702270"/>
            <a:ext cx="3190746" cy="10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82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05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135731" indent="-133350">
              <a:lnSpc>
                <a:spcPct val="15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04813" indent="-135731">
              <a:lnSpc>
                <a:spcPct val="150000"/>
              </a:lnSpc>
              <a:spcBef>
                <a:spcPts val="0"/>
              </a:spcBef>
              <a:buClr>
                <a:srgbClr val="71AD2A"/>
              </a:buClr>
              <a:buFont typeface="Wingdings" pitchFamily="2" charset="2"/>
              <a:buChar char="§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133350">
              <a:lnSpc>
                <a:spcPct val="150000"/>
              </a:lnSpc>
              <a:buClr>
                <a:srgbClr val="71AD2A"/>
              </a:buClr>
              <a:buFont typeface="Wingdings" pitchFamily="2" charset="2"/>
              <a:buChar char="§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Wingdings" pitchFamily="2" charset="2"/>
              <a:buChar char="§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59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_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135731" indent="-133350">
              <a:lnSpc>
                <a:spcPct val="15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Systemschrift"/>
              <a:buChar char="+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04813" indent="-135731">
              <a:lnSpc>
                <a:spcPct val="150000"/>
              </a:lnSpc>
              <a:spcBef>
                <a:spcPts val="0"/>
              </a:spcBef>
              <a:buClr>
                <a:srgbClr val="71AD2A"/>
              </a:buClr>
              <a:buFont typeface="Systemschrift"/>
              <a:buChar char="+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133350">
              <a:lnSpc>
                <a:spcPct val="150000"/>
              </a:lnSpc>
              <a:buClr>
                <a:srgbClr val="71AD2A"/>
              </a:buClr>
              <a:buFont typeface="Systemschrift"/>
              <a:buChar char="+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Systemschrift"/>
              <a:buChar char="+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Systemschrift"/>
              <a:buChar char="+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14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210" t="41806" r="21776" b="9700"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86879A0-D9F5-E145-9635-EA0C785984D5}"/>
              </a:ext>
            </a:extLst>
          </p:cNvPr>
          <p:cNvSpPr/>
          <p:nvPr userDrawn="1"/>
        </p:nvSpPr>
        <p:spPr>
          <a:xfrm>
            <a:off x="2643817" y="3761497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21616A7-0653-A940-A8E2-27D0C4BF986D}"/>
              </a:ext>
            </a:extLst>
          </p:cNvPr>
          <p:cNvSpPr/>
          <p:nvPr userDrawn="1"/>
        </p:nvSpPr>
        <p:spPr>
          <a:xfrm>
            <a:off x="3061821" y="3224092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58891" y="158169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E1536B-D72F-9F43-BFF5-361152D008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9C9E519-5629-154E-9EDA-9F1D7E098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10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 userDrawn="1">
          <p15:clr>
            <a:srgbClr val="FBAE40"/>
          </p15:clr>
        </p15:guide>
        <p15:guide id="4" orient="horz" pos="291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Ueberschri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1416" y="605533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1416" y="1254823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961416" y="1783461"/>
            <a:ext cx="7434000" cy="24372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378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71550" y="1174768"/>
            <a:ext cx="7434000" cy="29565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7849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971550" y="1295397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25C72EC8-14E5-3B4D-8C02-FBC2E74CD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2364" y="1295397"/>
            <a:ext cx="3527424" cy="28803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32F25B6-39DE-AA43-A7FC-F1BD088A48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19533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511A0D6D-0695-2147-8146-7BCDB70E3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550" y="1295399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89C19C7-F8DC-FB46-A5DE-AFA62745B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2013419-2524-8242-995B-47C1E14E67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32364" y="1295398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0109FE9-C55D-B949-9FF1-13B699A717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6A8EE62-3AF7-A44B-8E5E-83CD60CD5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139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113540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31">
          <p15:clr>
            <a:srgbClr val="FBAE40"/>
          </p15:clr>
        </p15:guide>
        <p15:guide id="2" orient="horz" pos="29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34879D79-ED8E-C442-8DED-C6DE23461BB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7155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Diagrammplatzhalter 3">
            <a:extLst>
              <a:ext uri="{FF2B5EF4-FFF2-40B4-BE49-F238E27FC236}">
                <a16:creationId xmlns:a16="http://schemas.microsoft.com/office/drawing/2014/main" id="{0BF4F407-D991-3944-B834-9D39AD06CF7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4210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994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8425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523358DF-D349-A544-A68A-E2102A7533B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971550" y="1249680"/>
            <a:ext cx="7413625" cy="273685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99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7">
          <p15:clr>
            <a:srgbClr val="FBAE40"/>
          </p15:clr>
        </p15:guide>
        <p15:guide id="2" orient="horz" pos="289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135731" indent="-133350">
              <a:lnSpc>
                <a:spcPct val="15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04813" indent="-135731">
              <a:lnSpc>
                <a:spcPct val="150000"/>
              </a:lnSpc>
              <a:spcBef>
                <a:spcPts val="0"/>
              </a:spcBef>
              <a:buClr>
                <a:srgbClr val="71AD2A"/>
              </a:buClr>
              <a:buFont typeface="Wingdings" pitchFamily="2" charset="2"/>
              <a:buChar char="§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133350">
              <a:lnSpc>
                <a:spcPct val="150000"/>
              </a:lnSpc>
              <a:buClr>
                <a:srgbClr val="71AD2A"/>
              </a:buClr>
              <a:buFont typeface="Wingdings" pitchFamily="2" charset="2"/>
              <a:buChar char="§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Wingdings" pitchFamily="2" charset="2"/>
              <a:buChar char="§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689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_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135731" indent="-133350">
              <a:lnSpc>
                <a:spcPct val="15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Systemschrift"/>
              <a:buChar char="+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04813" indent="-135731">
              <a:lnSpc>
                <a:spcPct val="150000"/>
              </a:lnSpc>
              <a:spcBef>
                <a:spcPts val="0"/>
              </a:spcBef>
              <a:buClr>
                <a:srgbClr val="71AD2A"/>
              </a:buClr>
              <a:buFont typeface="Systemschrift"/>
              <a:buChar char="+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133350">
              <a:lnSpc>
                <a:spcPct val="150000"/>
              </a:lnSpc>
              <a:buClr>
                <a:srgbClr val="71AD2A"/>
              </a:buClr>
              <a:buFont typeface="Systemschrift"/>
              <a:buChar char="+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Systemschrift"/>
              <a:buChar char="+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Systemschrift"/>
              <a:buChar char="+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7665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Ueberschri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1416" y="605533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1416" y="1254823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961416" y="1783461"/>
            <a:ext cx="7434000" cy="24372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3878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71550" y="1174768"/>
            <a:ext cx="7434000" cy="29565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90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_Key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1D6AE9A-6707-104A-903A-662D6A58B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883" t="46315" r="4712" b="1825"/>
          <a:stretch/>
        </p:blipFill>
        <p:spPr>
          <a:xfrm>
            <a:off x="-112295" y="-115747"/>
            <a:ext cx="9372042" cy="537065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3239458" y="2908070"/>
            <a:ext cx="2894972" cy="289497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515EBF6-8F29-1F43-949C-EECBC5B96FFD}"/>
              </a:ext>
            </a:extLst>
          </p:cNvPr>
          <p:cNvSpPr/>
          <p:nvPr userDrawn="1"/>
        </p:nvSpPr>
        <p:spPr>
          <a:xfrm>
            <a:off x="5031170" y="2426661"/>
            <a:ext cx="3152102" cy="315210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0D581E-4A2D-114B-ACAA-E9AC0192C2B7}"/>
              </a:ext>
            </a:extLst>
          </p:cNvPr>
          <p:cNvSpPr/>
          <p:nvPr userDrawn="1"/>
        </p:nvSpPr>
        <p:spPr>
          <a:xfrm>
            <a:off x="7065597" y="1889256"/>
            <a:ext cx="1721090" cy="172109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88F7AAB2-CE1C-7740-A0BE-3976D684B7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576263" y="377825"/>
            <a:ext cx="2357437" cy="3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46C0452A-134E-1140-B219-A5D5347E4C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9B94B36A-D591-034B-A737-CDC922FB57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4151351"/>
            <a:ext cx="405961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A5EE3737-C127-A24B-A035-A0B122426C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527219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242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 userDrawn="1">
          <p15:clr>
            <a:srgbClr val="FBAE40"/>
          </p15:clr>
        </p15:guide>
        <p15:guide id="2" pos="36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971550" y="1295397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25C72EC8-14E5-3B4D-8C02-FBC2E74CD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2364" y="1295397"/>
            <a:ext cx="3527424" cy="28803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32F25B6-39DE-AA43-A7FC-F1BD088A48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940201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511A0D6D-0695-2147-8146-7BCDB70E3A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550" y="1295399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89C19C7-F8DC-FB46-A5DE-AFA62745B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42013419-2524-8242-995B-47C1E14E67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32364" y="1295398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0109FE9-C55D-B949-9FF1-13B699A717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6A8EE62-3AF7-A44B-8E5E-83CD60CD5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139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0302104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31">
          <p15:clr>
            <a:srgbClr val="FBAE40"/>
          </p15:clr>
        </p15:guide>
        <p15:guide id="2" orient="horz" pos="291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34879D79-ED8E-C442-8DED-C6DE23461BB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97155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Diagrammplatzhalter 3">
            <a:extLst>
              <a:ext uri="{FF2B5EF4-FFF2-40B4-BE49-F238E27FC236}">
                <a16:creationId xmlns:a16="http://schemas.microsoft.com/office/drawing/2014/main" id="{0BF4F407-D991-3944-B834-9D39AD06CF7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4942100" y="1249680"/>
            <a:ext cx="3529013" cy="2879725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80CCE77-616D-4296-8BDC-861544D78A86}"/>
              </a:ext>
            </a:extLst>
          </p:cNvPr>
          <p:cNvSpPr txBox="1"/>
          <p:nvPr userDrawn="1"/>
        </p:nvSpPr>
        <p:spPr>
          <a:xfrm>
            <a:off x="95588" y="4812964"/>
            <a:ext cx="51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7AB800"/>
                </a:solidFill>
              </a:rPr>
              <a:t>Hochschule</a:t>
            </a:r>
            <a:r>
              <a:rPr lang="en-US" sz="1000" dirty="0" smtClean="0">
                <a:solidFill>
                  <a:srgbClr val="7AB800"/>
                </a:solidFill>
              </a:rPr>
              <a:t> Weihenstephan-Triesdorf | </a:t>
            </a:r>
            <a:r>
              <a:rPr lang="de-DE" sz="1000" dirty="0" smtClean="0">
                <a:solidFill>
                  <a:srgbClr val="7AB800"/>
                </a:solidFill>
              </a:rPr>
              <a:t>Austausch </a:t>
            </a:r>
            <a:r>
              <a:rPr lang="de-DE" sz="1000" dirty="0" err="1">
                <a:solidFill>
                  <a:srgbClr val="7AB800"/>
                </a:solidFill>
              </a:rPr>
              <a:t>LfL</a:t>
            </a:r>
            <a:r>
              <a:rPr lang="de-DE" sz="1000" dirty="0">
                <a:solidFill>
                  <a:srgbClr val="7AB800"/>
                </a:solidFill>
              </a:rPr>
              <a:t> und HSWT - Afrikaprojekte</a:t>
            </a:r>
          </a:p>
          <a:p>
            <a:r>
              <a:rPr lang="en-US" sz="1000" dirty="0" smtClean="0">
                <a:solidFill>
                  <a:srgbClr val="7AB800"/>
                </a:solidFill>
              </a:rPr>
              <a:t>  </a:t>
            </a:r>
            <a:endParaRPr lang="en-US" sz="1000" dirty="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19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84252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523358DF-D349-A544-A68A-E2102A7533B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971550" y="1249680"/>
            <a:ext cx="7413625" cy="273685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CCE77-616D-4296-8BDC-861544D78A86}"/>
              </a:ext>
            </a:extLst>
          </p:cNvPr>
          <p:cNvSpPr txBox="1"/>
          <p:nvPr userDrawn="1"/>
        </p:nvSpPr>
        <p:spPr>
          <a:xfrm>
            <a:off x="95588" y="4812964"/>
            <a:ext cx="51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7AB800"/>
                </a:solidFill>
              </a:rPr>
              <a:t>Hochschule</a:t>
            </a:r>
            <a:r>
              <a:rPr lang="en-US" sz="1000" dirty="0" smtClean="0">
                <a:solidFill>
                  <a:srgbClr val="7AB800"/>
                </a:solidFill>
              </a:rPr>
              <a:t> Weihenstephan-Triesdorf | </a:t>
            </a:r>
            <a:r>
              <a:rPr lang="de-DE" sz="1000" dirty="0" smtClean="0">
                <a:solidFill>
                  <a:srgbClr val="7AB800"/>
                </a:solidFill>
              </a:rPr>
              <a:t>Austausch </a:t>
            </a:r>
            <a:r>
              <a:rPr lang="de-DE" sz="1000" dirty="0" err="1">
                <a:solidFill>
                  <a:srgbClr val="7AB800"/>
                </a:solidFill>
              </a:rPr>
              <a:t>LfL</a:t>
            </a:r>
            <a:r>
              <a:rPr lang="de-DE" sz="1000" dirty="0">
                <a:solidFill>
                  <a:srgbClr val="7AB800"/>
                </a:solidFill>
              </a:rPr>
              <a:t> und HSWT - Afrikaprojekte</a:t>
            </a:r>
          </a:p>
          <a:p>
            <a:r>
              <a:rPr lang="en-US" sz="1000" dirty="0" smtClean="0">
                <a:solidFill>
                  <a:srgbClr val="7AB800"/>
                </a:solidFill>
              </a:rPr>
              <a:t>  </a:t>
            </a:r>
            <a:endParaRPr lang="en-US" sz="1000" dirty="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0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77">
          <p15:clr>
            <a:srgbClr val="FBAE40"/>
          </p15:clr>
        </p15:guide>
        <p15:guide id="2" orient="horz" pos="289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DF5258E-1357-E14B-B44C-7D92F3E5894F}"/>
              </a:ext>
            </a:extLst>
          </p:cNvPr>
          <p:cNvSpPr/>
          <p:nvPr userDrawn="1"/>
        </p:nvSpPr>
        <p:spPr>
          <a:xfrm>
            <a:off x="-39119" y="-44009"/>
            <a:ext cx="9246687" cy="5222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9CB8E5-9732-4048-BEB4-F154CF925930}"/>
              </a:ext>
            </a:extLst>
          </p:cNvPr>
          <p:cNvSpPr txBox="1"/>
          <p:nvPr userDrawn="1"/>
        </p:nvSpPr>
        <p:spPr>
          <a:xfrm>
            <a:off x="971550" y="4850651"/>
            <a:ext cx="270662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Hochschule Weihenstephan-</a:t>
            </a:r>
            <a:r>
              <a:rPr lang="de-DE" sz="1100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Triesdorf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55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chluss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2617" t="37669" r="37345" b="24527"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94574" y="157723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3697CF-F509-1E40-9750-D195256D74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158807" y="3427858"/>
            <a:ext cx="1955240" cy="65677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143453E-A24A-D748-91E3-3BE0B033D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2E727C1-573A-034B-A94F-51C998FD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20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lussfolie_mit_Keyvisual_im_Pa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D91F386-E352-7F4D-89FB-D623A1C7F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2617" t="37669" r="37345" b="24527"/>
          <a:stretch/>
        </p:blipFill>
        <p:spPr>
          <a:xfrm>
            <a:off x="576262" y="1058863"/>
            <a:ext cx="7956551" cy="3565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356BA4-41D0-4A46-A02B-6A78F79A8DE8}"/>
              </a:ext>
            </a:extLst>
          </p:cNvPr>
          <p:cNvSpPr/>
          <p:nvPr userDrawn="1"/>
        </p:nvSpPr>
        <p:spPr>
          <a:xfrm>
            <a:off x="-394574" y="1577236"/>
            <a:ext cx="3921651" cy="392165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0728" y="1769435"/>
            <a:ext cx="7434000" cy="452438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Titel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60728" y="2426661"/>
            <a:ext cx="7434000" cy="381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Hier steht der Untertitel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3697CF-F509-1E40-9750-D195256D74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158807" y="3427858"/>
            <a:ext cx="1955240" cy="656779"/>
          </a:xfrm>
          <a:prstGeom prst="rect">
            <a:avLst/>
          </a:prstGeom>
        </p:spPr>
      </p:pic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143453E-A24A-D748-91E3-3BE0B033D9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3912118"/>
            <a:ext cx="3600449" cy="2333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r>
              <a:rPr lang="de-DE" dirty="0"/>
              <a:t>Hier steht die Referentin/der Referent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82E727C1-573A-034B-A94F-51C998FD8D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4287986"/>
            <a:ext cx="2450076" cy="282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Font typeface="Arial" pitchFamily="-110" charset="0"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 sz="1950">
                <a:latin typeface="Arial"/>
                <a:cs typeface="Arial"/>
              </a:defRPr>
            </a:lvl2pPr>
            <a:lvl3pPr>
              <a:buNone/>
              <a:defRPr sz="1950">
                <a:latin typeface="Arial"/>
                <a:cs typeface="Arial"/>
              </a:defRPr>
            </a:lvl3pPr>
            <a:lvl4pPr>
              <a:buNone/>
              <a:defRPr sz="1950">
                <a:latin typeface="Arial"/>
                <a:cs typeface="Arial"/>
              </a:defRPr>
            </a:lvl4pPr>
            <a:lvl5pPr>
              <a:buNone/>
              <a:defRPr sz="1950">
                <a:latin typeface="Arial"/>
                <a:cs typeface="Arial"/>
              </a:defRPr>
            </a:lvl5pPr>
          </a:lstStyle>
          <a:p>
            <a:fld id="{A3D54916-CEBA-6B48-A3D0-23D67B2BC3B8}" type="datetime1">
              <a:rPr lang="de-DE" smtClean="0"/>
              <a:t>30.07.19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7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63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2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135731" indent="-133350">
              <a:lnSpc>
                <a:spcPct val="15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Wingdings" pitchFamily="2" charset="2"/>
              <a:buChar char="§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04813" indent="-135731">
              <a:lnSpc>
                <a:spcPct val="150000"/>
              </a:lnSpc>
              <a:spcBef>
                <a:spcPts val="0"/>
              </a:spcBef>
              <a:buClr>
                <a:srgbClr val="71AD2A"/>
              </a:buClr>
              <a:buFont typeface="Wingdings" pitchFamily="2" charset="2"/>
              <a:buChar char="§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133350">
              <a:lnSpc>
                <a:spcPct val="150000"/>
              </a:lnSpc>
              <a:buClr>
                <a:srgbClr val="71AD2A"/>
              </a:buClr>
              <a:buFont typeface="Wingdings" pitchFamily="2" charset="2"/>
              <a:buChar char="§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Wingdings" pitchFamily="2" charset="2"/>
              <a:buChar char="§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964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listung_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0326" y="599567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1550" y="1742560"/>
            <a:ext cx="7434000" cy="2470500"/>
          </a:xfrm>
          <a:prstGeom prst="rect">
            <a:avLst/>
          </a:prstGeom>
        </p:spPr>
        <p:txBody>
          <a:bodyPr vert="horz" lIns="0" rIns="0" bIns="0">
            <a:normAutofit/>
          </a:bodyPr>
          <a:lstStyle>
            <a:lvl1pPr marL="135731" indent="-133350">
              <a:lnSpc>
                <a:spcPct val="150000"/>
              </a:lnSpc>
              <a:spcBef>
                <a:spcPts val="300"/>
              </a:spcBef>
              <a:buClr>
                <a:srgbClr val="71AD2A"/>
              </a:buClr>
              <a:buSzPct val="100000"/>
              <a:buFont typeface="Systemschrift"/>
              <a:buChar char="+"/>
              <a:tabLst/>
              <a:defRPr sz="2100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404813" indent="-135731">
              <a:lnSpc>
                <a:spcPct val="150000"/>
              </a:lnSpc>
              <a:spcBef>
                <a:spcPts val="0"/>
              </a:spcBef>
              <a:buClr>
                <a:srgbClr val="71AD2A"/>
              </a:buClr>
              <a:buFont typeface="Systemschrift"/>
              <a:buChar char="+"/>
              <a:tabLst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2pPr>
            <a:lvl3pPr marL="538163" indent="-133350">
              <a:lnSpc>
                <a:spcPct val="150000"/>
              </a:lnSpc>
              <a:buClr>
                <a:srgbClr val="71AD2A"/>
              </a:buClr>
              <a:buFont typeface="Systemschrift"/>
              <a:buChar char="+"/>
              <a:defRPr sz="17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3pPr>
            <a:lvl4pPr marL="671513" indent="-133350">
              <a:buClr>
                <a:srgbClr val="71AD2A"/>
              </a:buClr>
              <a:buFont typeface="Systemschrift"/>
              <a:buChar char="+"/>
              <a:tabLst/>
              <a:defRPr sz="12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4pPr>
            <a:lvl5pPr marL="809625" indent="-138113">
              <a:buClr>
                <a:srgbClr val="71AD2A"/>
              </a:buClr>
              <a:buFont typeface="Systemschrift"/>
              <a:buChar char="+"/>
              <a:tabLst>
                <a:tab pos="1276350" algn="l"/>
              </a:tabLst>
              <a:defRPr sz="1200" baseline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0326" y="1248857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643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Ueberschrif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961416" y="605533"/>
            <a:ext cx="7434000" cy="444505"/>
          </a:xfrm>
          <a:prstGeom prst="rect">
            <a:avLst/>
          </a:prstGeom>
        </p:spPr>
        <p:txBody>
          <a:bodyPr vert="horz" lIns="0" tIns="0" rIns="0" bIns="0"/>
          <a:lstStyle>
            <a:lvl1pPr>
              <a:spcBef>
                <a:spcPts val="0"/>
              </a:spcBef>
              <a:spcAft>
                <a:spcPts val="1650"/>
              </a:spcAft>
              <a:buFontTx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650"/>
              </a:spcAft>
              <a:buFontTx/>
              <a:buNone/>
              <a:defRPr b="1" baseline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rgbClr val="71AD2A"/>
              </a:buClr>
              <a:buFont typeface="Lucida Grande"/>
              <a:buChar char="»"/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61416" y="1254823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961416" y="1783461"/>
            <a:ext cx="7434000" cy="243721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80CCE77-616D-4296-8BDC-861544D78A86}"/>
              </a:ext>
            </a:extLst>
          </p:cNvPr>
          <p:cNvSpPr txBox="1"/>
          <p:nvPr userDrawn="1"/>
        </p:nvSpPr>
        <p:spPr>
          <a:xfrm>
            <a:off x="95588" y="4812964"/>
            <a:ext cx="51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7AB800"/>
                </a:solidFill>
              </a:rPr>
              <a:t>Hochschule</a:t>
            </a:r>
            <a:r>
              <a:rPr lang="en-US" sz="1000" dirty="0" smtClean="0">
                <a:solidFill>
                  <a:srgbClr val="7AB800"/>
                </a:solidFill>
              </a:rPr>
              <a:t> Weihenstephan-Triesdorf | </a:t>
            </a:r>
            <a:r>
              <a:rPr lang="de-DE" sz="1000" dirty="0" smtClean="0">
                <a:solidFill>
                  <a:srgbClr val="7AB800"/>
                </a:solidFill>
              </a:rPr>
              <a:t>Austausch </a:t>
            </a:r>
            <a:r>
              <a:rPr lang="de-DE" sz="1000" dirty="0" err="1">
                <a:solidFill>
                  <a:srgbClr val="7AB800"/>
                </a:solidFill>
              </a:rPr>
              <a:t>LfL</a:t>
            </a:r>
            <a:r>
              <a:rPr lang="de-DE" sz="1000" dirty="0">
                <a:solidFill>
                  <a:srgbClr val="7AB800"/>
                </a:solidFill>
              </a:rPr>
              <a:t> und HSWT - Afrikaprojekte</a:t>
            </a:r>
          </a:p>
          <a:p>
            <a:r>
              <a:rPr lang="en-US" sz="1000" dirty="0" smtClean="0">
                <a:solidFill>
                  <a:srgbClr val="7AB800"/>
                </a:solidFill>
              </a:rPr>
              <a:t>  </a:t>
            </a:r>
            <a:endParaRPr lang="en-US" sz="1000" dirty="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5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71550" y="1174768"/>
            <a:ext cx="7434000" cy="29565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17855"/>
            <a:ext cx="7434000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80CCE77-616D-4296-8BDC-861544D78A86}"/>
              </a:ext>
            </a:extLst>
          </p:cNvPr>
          <p:cNvSpPr txBox="1"/>
          <p:nvPr userDrawn="1"/>
        </p:nvSpPr>
        <p:spPr>
          <a:xfrm>
            <a:off x="95588" y="4812964"/>
            <a:ext cx="51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7AB800"/>
                </a:solidFill>
              </a:rPr>
              <a:t>Hochschule</a:t>
            </a:r>
            <a:r>
              <a:rPr lang="en-US" sz="1000" dirty="0" smtClean="0">
                <a:solidFill>
                  <a:srgbClr val="7AB800"/>
                </a:solidFill>
              </a:rPr>
              <a:t> Weihenstephan-Triesdorf | </a:t>
            </a:r>
            <a:r>
              <a:rPr lang="de-DE" sz="1000" dirty="0" smtClean="0">
                <a:solidFill>
                  <a:srgbClr val="7AB800"/>
                </a:solidFill>
              </a:rPr>
              <a:t>Austausch </a:t>
            </a:r>
            <a:r>
              <a:rPr lang="de-DE" sz="1000" dirty="0" err="1">
                <a:solidFill>
                  <a:srgbClr val="7AB800"/>
                </a:solidFill>
              </a:rPr>
              <a:t>LfL</a:t>
            </a:r>
            <a:r>
              <a:rPr lang="de-DE" sz="1000" dirty="0">
                <a:solidFill>
                  <a:srgbClr val="7AB800"/>
                </a:solidFill>
              </a:rPr>
              <a:t> und HSWT - Afrikaprojekte</a:t>
            </a:r>
          </a:p>
          <a:p>
            <a:r>
              <a:rPr lang="en-US" sz="1000" dirty="0" smtClean="0">
                <a:solidFill>
                  <a:srgbClr val="7AB800"/>
                </a:solidFill>
              </a:rPr>
              <a:t>  </a:t>
            </a:r>
            <a:endParaRPr lang="en-US" sz="1000" dirty="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7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971550" y="1295397"/>
            <a:ext cx="3527424" cy="28803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971550" y="663575"/>
            <a:ext cx="748823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300" b="1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25C72EC8-14E5-3B4D-8C02-FBC2E74CD8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2364" y="1295397"/>
            <a:ext cx="3527424" cy="2880313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90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buNone/>
              <a:defRPr>
                <a:latin typeface="Arial"/>
                <a:cs typeface="Arial"/>
              </a:defRPr>
            </a:lvl2pPr>
            <a:lvl3pPr>
              <a:buNone/>
              <a:defRPr>
                <a:latin typeface="Arial"/>
                <a:cs typeface="Arial"/>
              </a:defRPr>
            </a:lvl3pPr>
            <a:lvl4pPr>
              <a:buNone/>
              <a:defRPr>
                <a:latin typeface="Arial"/>
                <a:cs typeface="Arial"/>
              </a:defRPr>
            </a:lvl4pPr>
            <a:lvl5pPr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32F25B6-39DE-AA43-A7FC-F1BD088A48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550" y="4308050"/>
            <a:ext cx="3522663" cy="1849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80CCE77-616D-4296-8BDC-861544D78A86}"/>
              </a:ext>
            </a:extLst>
          </p:cNvPr>
          <p:cNvSpPr txBox="1"/>
          <p:nvPr userDrawn="1"/>
        </p:nvSpPr>
        <p:spPr>
          <a:xfrm>
            <a:off x="95588" y="4812964"/>
            <a:ext cx="51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7AB800"/>
                </a:solidFill>
              </a:rPr>
              <a:t>Hochschule</a:t>
            </a:r>
            <a:r>
              <a:rPr lang="en-US" sz="1000" dirty="0" smtClean="0">
                <a:solidFill>
                  <a:srgbClr val="7AB800"/>
                </a:solidFill>
              </a:rPr>
              <a:t> Weihenstephan-Triesdorf | </a:t>
            </a:r>
            <a:r>
              <a:rPr lang="de-DE" sz="1000" dirty="0" smtClean="0">
                <a:solidFill>
                  <a:srgbClr val="7AB800"/>
                </a:solidFill>
              </a:rPr>
              <a:t>Austausch </a:t>
            </a:r>
            <a:r>
              <a:rPr lang="de-DE" sz="1000" dirty="0" err="1">
                <a:solidFill>
                  <a:srgbClr val="7AB800"/>
                </a:solidFill>
              </a:rPr>
              <a:t>LfL</a:t>
            </a:r>
            <a:r>
              <a:rPr lang="de-DE" sz="1000" dirty="0">
                <a:solidFill>
                  <a:srgbClr val="7AB800"/>
                </a:solidFill>
              </a:rPr>
              <a:t> und HSWT - Afrikaprojekte</a:t>
            </a:r>
          </a:p>
          <a:p>
            <a:r>
              <a:rPr lang="en-US" sz="1000" dirty="0" smtClean="0">
                <a:solidFill>
                  <a:srgbClr val="7AB800"/>
                </a:solidFill>
              </a:rPr>
              <a:t>  </a:t>
            </a:r>
            <a:endParaRPr lang="en-US" sz="1000" dirty="0">
              <a:solidFill>
                <a:srgbClr val="7A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6">
            <a:extLst>
              <a:ext uri="{FF2B5EF4-FFF2-40B4-BE49-F238E27FC236}">
                <a16:creationId xmlns:a16="http://schemas.microsoft.com/office/drawing/2014/main" id="{CC183D64-BBAA-904A-97C3-8E4BA25788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77825"/>
            <a:ext cx="2357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79" r:id="rId3"/>
    <p:sldLayoutId id="2147483699" r:id="rId4"/>
  </p:sldLayoutIdLst>
  <p:hf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2" userDrawn="1">
          <p15:clr>
            <a:srgbClr val="F26B43"/>
          </p15:clr>
        </p15:guide>
        <p15:guide id="2" orient="horz" pos="41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82" y="292575"/>
            <a:ext cx="1354810" cy="4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0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10" r:id="rId9"/>
    <p:sldLayoutId id="214748372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2">
          <p15:clr>
            <a:srgbClr val="F26B43"/>
          </p15:clr>
        </p15:guide>
        <p15:guide id="2" orient="horz" pos="41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82" y="292575"/>
            <a:ext cx="1354810" cy="4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2">
          <p15:clr>
            <a:srgbClr val="F26B43"/>
          </p15:clr>
        </p15:guide>
        <p15:guide id="2" orient="horz" pos="41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82" y="292575"/>
            <a:ext cx="1354810" cy="4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1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12">
          <p15:clr>
            <a:srgbClr val="F26B43"/>
          </p15:clr>
        </p15:guide>
        <p15:guide id="2" orient="horz" pos="4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9906E-73AD-AC40-98D6-8AC96C670D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3004" y="1751290"/>
            <a:ext cx="7434000" cy="452438"/>
          </a:xfrm>
        </p:spPr>
        <p:txBody>
          <a:bodyPr/>
          <a:lstStyle/>
          <a:p>
            <a:r>
              <a:rPr lang="de-DE" smtClean="0"/>
              <a:t>Master Food Value Chain Management</a:t>
            </a:r>
          </a:p>
          <a:p>
            <a:endParaRPr lang="de-DE" sz="1400" baseline="0" smtClean="0"/>
          </a:p>
          <a:p>
            <a:endParaRPr lang="en-US" sz="1200" smtClean="0"/>
          </a:p>
          <a:p>
            <a:r>
              <a:rPr lang="en-US" sz="1400" smtClean="0"/>
              <a:t>Fakultätsratssitzung </a:t>
            </a:r>
            <a:endParaRPr lang="en-US" sz="1400"/>
          </a:p>
          <a:p>
            <a:endParaRPr lang="en-US" sz="1400"/>
          </a:p>
          <a:p>
            <a:r>
              <a:rPr lang="en-US" sz="1400" smtClean="0"/>
              <a:t>07.02.2024</a:t>
            </a:r>
            <a:endParaRPr lang="de-DE" sz="1400" baseline="0" dirty="0" smtClean="0"/>
          </a:p>
          <a:p>
            <a:pPr algn="l" rtl="0"/>
            <a:endParaRPr lang="de-DE" sz="1600" b="0" baseline="0" dirty="0" smtClean="0"/>
          </a:p>
          <a:p>
            <a:pPr algn="l" rtl="0"/>
            <a:r>
              <a:rPr lang="de-DE" sz="1600" b="0" smtClean="0"/>
              <a:t>Professor Dr. Ralf Schlauderer</a:t>
            </a:r>
            <a:endParaRPr lang="de-DE" sz="1600" b="0" u="sng" baseline="0" dirty="0" smtClean="0"/>
          </a:p>
          <a:p>
            <a:pPr algn="l" rtl="0"/>
            <a:r>
              <a:rPr lang="de-DE" sz="1200" b="0" i="1" u="none" baseline="0" smtClean="0"/>
              <a:t>Hochschule</a:t>
            </a:r>
            <a:r>
              <a:rPr lang="de-DE" sz="1200" b="0" i="1" u="none" smtClean="0"/>
              <a:t> Weihenstephan-Triesdorf (HSWT)</a:t>
            </a:r>
            <a:endParaRPr lang="de-DE" sz="1200" b="0" i="1" u="none" dirty="0" smtClean="0"/>
          </a:p>
          <a:p>
            <a:pPr algn="l" rtl="0"/>
            <a:r>
              <a:rPr lang="de-DE" sz="1200" b="0" i="1" baseline="0" dirty="0" smtClean="0"/>
              <a:t>University </a:t>
            </a:r>
            <a:r>
              <a:rPr lang="de-DE" sz="1200" b="0" i="1" baseline="0" dirty="0" err="1" smtClean="0"/>
              <a:t>of</a:t>
            </a:r>
            <a:r>
              <a:rPr lang="de-DE" sz="1200" b="0" i="1" baseline="0" dirty="0" smtClean="0"/>
              <a:t> Applied </a:t>
            </a:r>
            <a:r>
              <a:rPr lang="de-DE" sz="1200" b="0" i="1" baseline="0" dirty="0" err="1" smtClean="0"/>
              <a:t>Sciences</a:t>
            </a:r>
            <a:endParaRPr lang="de-DE" sz="1200" b="0" i="1" u="none" baseline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2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0900115-066B-4559-C953-57EA7AF8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85" y="4184912"/>
            <a:ext cx="1780742" cy="373451"/>
          </a:xfrm>
          <a:prstGeom prst="rect">
            <a:avLst/>
          </a:prstGeom>
          <a:noFill/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C30D0F0-99D3-0303-9646-E4BDC3D221F0}"/>
              </a:ext>
            </a:extLst>
          </p:cNvPr>
          <p:cNvSpPr txBox="1"/>
          <p:nvPr/>
        </p:nvSpPr>
        <p:spPr>
          <a:xfrm>
            <a:off x="296409" y="278367"/>
            <a:ext cx="3857625" cy="29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4" dirty="0">
                <a:latin typeface="+mn-lt"/>
                <a:cs typeface="Arial" panose="020B0604020202020204" pitchFamily="34" charset="0"/>
              </a:rPr>
              <a:t>Erasmus+ CBHE Project CHAIN – </a:t>
            </a:r>
            <a:r>
              <a:rPr lang="de-DE" sz="964" dirty="0">
                <a:latin typeface="+mn-lt"/>
                <a:cs typeface="Arial" panose="020B0604020202020204" pitchFamily="34" charset="0"/>
              </a:rPr>
              <a:t>101082963</a:t>
            </a:r>
          </a:p>
          <a:p>
            <a:endParaRPr lang="de-DE" sz="362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91E0CF9-228A-B260-3AF6-BFCE43D5022F}"/>
              </a:ext>
            </a:extLst>
          </p:cNvPr>
          <p:cNvSpPr txBox="1"/>
          <p:nvPr/>
        </p:nvSpPr>
        <p:spPr>
          <a:xfrm>
            <a:off x="488609" y="2016944"/>
            <a:ext cx="5747425" cy="2639184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n-lt"/>
                <a:cs typeface="Arial" panose="020B0604020202020204" pitchFamily="34" charset="0"/>
              </a:rPr>
              <a:t>Project objectives:</a:t>
            </a:r>
          </a:p>
          <a:p>
            <a:endParaRPr lang="en-US" sz="800" b="1" dirty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en-US" sz="1050" dirty="0">
                <a:latin typeface="+mn-lt"/>
                <a:cs typeface="Arial" panose="020B0604020202020204" pitchFamily="34" charset="0"/>
              </a:rPr>
              <a:t>To support modernization of agricultural education in Togo, Nigeria and Kenya by fostering a more holistic and human-</a:t>
            </a:r>
            <a:r>
              <a:rPr lang="en-US" sz="1050" dirty="0" err="1">
                <a:latin typeface="+mn-lt"/>
                <a:cs typeface="Arial" panose="020B0604020202020204" pitchFamily="34" charset="0"/>
              </a:rPr>
              <a:t>centred</a:t>
            </a:r>
            <a:r>
              <a:rPr lang="en-US" sz="1050" dirty="0">
                <a:latin typeface="+mn-lt"/>
                <a:cs typeface="Arial" panose="020B0604020202020204" pitchFamily="34" charset="0"/>
              </a:rPr>
              <a:t> approach to agricultural education, training and </a:t>
            </a:r>
            <a:r>
              <a:rPr lang="en-US" sz="1050">
                <a:latin typeface="+mn-lt"/>
                <a:cs typeface="Arial" panose="020B0604020202020204" pitchFamily="34" charset="0"/>
              </a:rPr>
              <a:t>innovation</a:t>
            </a:r>
            <a:r>
              <a:rPr lang="en-US" sz="105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05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en-US" sz="1050" smtClean="0">
                <a:latin typeface="+mn-lt"/>
                <a:cs typeface="Arial" panose="020B0604020202020204" pitchFamily="34" charset="0"/>
              </a:rPr>
              <a:t>Development of </a:t>
            </a:r>
            <a:r>
              <a:rPr lang="en-US" sz="1050">
                <a:latin typeface="+mn-lt"/>
                <a:cs typeface="Arial" panose="020B0604020202020204" pitchFamily="34" charset="0"/>
              </a:rPr>
              <a:t>a master program in Food Value Chain (FVC) at </a:t>
            </a:r>
            <a:r>
              <a:rPr lang="en-US" sz="1050" b="1">
                <a:latin typeface="+mn-lt"/>
                <a:cs typeface="Arial" panose="020B0604020202020204" pitchFamily="34" charset="0"/>
              </a:rPr>
              <a:t>six</a:t>
            </a:r>
            <a:r>
              <a:rPr lang="en-US" sz="1050">
                <a:latin typeface="+mn-lt"/>
                <a:cs typeface="Arial" panose="020B0604020202020204" pitchFamily="34" charset="0"/>
              </a:rPr>
              <a:t> partner universities in Kenya, Nigeria and </a:t>
            </a:r>
            <a:r>
              <a:rPr lang="en-US" sz="1050" smtClean="0">
                <a:latin typeface="+mn-lt"/>
                <a:cs typeface="Arial" panose="020B0604020202020204" pitchFamily="34" charset="0"/>
              </a:rPr>
              <a:t>Togo.</a:t>
            </a:r>
          </a:p>
          <a:p>
            <a:pPr algn="just"/>
            <a:endParaRPr lang="en-US" sz="1050" smtClean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en-US" sz="1050">
                <a:latin typeface="+mn-lt"/>
                <a:cs typeface="Arial" panose="020B0604020202020204" pitchFamily="34" charset="0"/>
              </a:rPr>
              <a:t>01.06.2023 – 31.05.2026</a:t>
            </a:r>
          </a:p>
          <a:p>
            <a:pPr algn="just"/>
            <a:endParaRPr lang="en-US" sz="1050">
              <a:latin typeface="+mn-lt"/>
              <a:cs typeface="Arial" panose="020B0604020202020204" pitchFamily="34" charset="0"/>
            </a:endParaRPr>
          </a:p>
          <a:p>
            <a:pPr algn="just"/>
            <a:endParaRPr lang="en-US" sz="1050" smtClean="0"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en-US" sz="1050" smtClean="0">
                <a:latin typeface="+mn-lt"/>
                <a:cs typeface="Arial" panose="020B0604020202020204" pitchFamily="34" charset="0"/>
              </a:rPr>
              <a:t>Contact</a:t>
            </a:r>
            <a:r>
              <a:rPr lang="en-US" sz="1050">
                <a:latin typeface="+mn-lt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050">
                <a:latin typeface="+mn-lt"/>
                <a:cs typeface="Arial" panose="020B0604020202020204" pitchFamily="34" charset="0"/>
              </a:rPr>
              <a:t>Dr. Bernd Müller</a:t>
            </a:r>
          </a:p>
          <a:p>
            <a:pPr algn="just"/>
            <a:r>
              <a:rPr lang="en-US" sz="1050">
                <a:latin typeface="+mn-lt"/>
                <a:cs typeface="Arial" panose="020B0604020202020204" pitchFamily="34" charset="0"/>
              </a:rPr>
              <a:t>Weihenstephan-Triesdorf University of Applied Sciences</a:t>
            </a:r>
          </a:p>
          <a:p>
            <a:pPr algn="just"/>
            <a:r>
              <a:rPr lang="en-US" sz="1050">
                <a:latin typeface="+mn-lt"/>
                <a:cs typeface="Arial" panose="020B0604020202020204" pitchFamily="34" charset="0"/>
              </a:rPr>
              <a:t>bernd.mueller@hswt.de</a:t>
            </a:r>
          </a:p>
          <a:p>
            <a:pPr algn="just"/>
            <a:endParaRPr lang="en-US" sz="105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4358DF4-AA0A-07FE-86D3-E5EF3950DB3C}"/>
              </a:ext>
            </a:extLst>
          </p:cNvPr>
          <p:cNvSpPr txBox="1"/>
          <p:nvPr/>
        </p:nvSpPr>
        <p:spPr>
          <a:xfrm>
            <a:off x="6623678" y="1211613"/>
            <a:ext cx="2202857" cy="276998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900" b="1">
                <a:latin typeface="+mn-lt"/>
                <a:cs typeface="Arial" panose="020B0604020202020204" pitchFamily="34" charset="0"/>
              </a:rPr>
              <a:t>Partner Institutions</a:t>
            </a:r>
            <a:r>
              <a:rPr lang="de-DE" sz="900" b="1" dirty="0">
                <a:latin typeface="+mn-lt"/>
                <a:cs typeface="Arial" panose="020B0604020202020204" pitchFamily="34" charset="0"/>
              </a:rPr>
              <a:t>:</a:t>
            </a:r>
          </a:p>
          <a:p>
            <a:endParaRPr lang="de-DE" sz="400" dirty="0">
              <a:latin typeface="+mn-lt"/>
              <a:cs typeface="Arial" panose="020B0604020202020204" pitchFamily="34" charset="0"/>
            </a:endParaRPr>
          </a:p>
          <a:p>
            <a:pPr marL="114816" indent="-114816">
              <a:buFont typeface="Wingdings" panose="05000000000000000000" pitchFamily="2" charset="2"/>
              <a:buChar char="§"/>
            </a:pPr>
            <a:r>
              <a:rPr lang="de-DE" sz="700" dirty="0">
                <a:latin typeface="+mn-lt"/>
                <a:cs typeface="Arial" panose="020B0604020202020204" pitchFamily="34" charset="0"/>
              </a:rPr>
              <a:t>University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of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Applied Sciences </a:t>
            </a:r>
          </a:p>
          <a:p>
            <a:r>
              <a:rPr lang="de-DE" sz="700">
                <a:latin typeface="+mn-lt"/>
                <a:cs typeface="Arial" panose="020B0604020202020204" pitchFamily="34" charset="0"/>
              </a:rPr>
              <a:t>     </a:t>
            </a:r>
            <a:r>
              <a:rPr lang="de-DE" sz="700" smtClean="0">
                <a:latin typeface="+mn-lt"/>
                <a:cs typeface="Arial" panose="020B0604020202020204" pitchFamily="34" charset="0"/>
              </a:rPr>
              <a:t>Weihenstephan-Triesdorf 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(HSWT) </a:t>
            </a:r>
            <a:r>
              <a:rPr lang="de-DE" sz="700">
                <a:latin typeface="+mn-lt"/>
                <a:cs typeface="Arial" panose="020B0604020202020204" pitchFamily="34" charset="0"/>
              </a:rPr>
              <a:t>	</a:t>
            </a:r>
            <a:endParaRPr lang="de-DE" sz="700" smtClean="0">
              <a:latin typeface="+mn-lt"/>
              <a:cs typeface="Arial" panose="020B0604020202020204" pitchFamily="34" charset="0"/>
            </a:endParaRPr>
          </a:p>
          <a:p>
            <a:r>
              <a:rPr lang="de-DE" sz="700" dirty="0">
                <a:latin typeface="+mn-lt"/>
                <a:cs typeface="Arial" panose="020B0604020202020204" pitchFamily="34" charset="0"/>
              </a:rPr>
              <a:t>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>
                <a:latin typeface="+mn-lt"/>
                <a:cs typeface="Arial" panose="020B0604020202020204" pitchFamily="34" charset="0"/>
              </a:rPr>
              <a:t>University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of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Kara 				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>
                <a:latin typeface="+mn-lt"/>
                <a:cs typeface="Arial" panose="020B0604020202020204" pitchFamily="34" charset="0"/>
              </a:rPr>
              <a:t>University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of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Lome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				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>
                <a:latin typeface="+mn-lt"/>
                <a:cs typeface="Arial" panose="020B0604020202020204" pitchFamily="34" charset="0"/>
              </a:rPr>
              <a:t>South Eastern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Kenya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University </a:t>
            </a:r>
            <a:r>
              <a:rPr lang="de-DE" sz="700">
                <a:latin typeface="+mn-lt"/>
                <a:cs typeface="Arial" panose="020B0604020202020204" pitchFamily="34" charset="0"/>
              </a:rPr>
              <a:t>	</a:t>
            </a:r>
            <a:endParaRPr lang="de-DE" sz="700" smtClean="0">
              <a:latin typeface="+mn-lt"/>
              <a:cs typeface="Arial" panose="020B0604020202020204" pitchFamily="34" charset="0"/>
            </a:endParaRP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>
                <a:latin typeface="+mn-lt"/>
                <a:cs typeface="Arial" panose="020B0604020202020204" pitchFamily="34" charset="0"/>
              </a:rPr>
              <a:t>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 err="1">
                <a:latin typeface="+mn-lt"/>
                <a:cs typeface="Arial" panose="020B0604020202020204" pitchFamily="34" charset="0"/>
              </a:rPr>
              <a:t>Jaramogi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Oginga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Odinga University </a:t>
            </a:r>
          </a:p>
          <a:p>
            <a:r>
              <a:rPr lang="de-DE" sz="700" dirty="0">
                <a:latin typeface="+mn-lt"/>
                <a:cs typeface="Arial" panose="020B0604020202020204" pitchFamily="34" charset="0"/>
              </a:rPr>
              <a:t>     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of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Science and </a:t>
            </a:r>
            <a:r>
              <a:rPr lang="de-DE" sz="700">
                <a:latin typeface="+mn-lt"/>
                <a:cs typeface="Arial" panose="020B0604020202020204" pitchFamily="34" charset="0"/>
              </a:rPr>
              <a:t>Technology </a:t>
            </a:r>
            <a:endParaRPr lang="de-DE" sz="700" smtClean="0">
              <a:latin typeface="+mn-lt"/>
              <a:cs typeface="Arial" panose="020B0604020202020204" pitchFamily="34" charset="0"/>
            </a:endParaRPr>
          </a:p>
          <a:p>
            <a:r>
              <a:rPr lang="de-DE" sz="700" dirty="0">
                <a:latin typeface="+mn-lt"/>
                <a:cs typeface="Arial" panose="020B0604020202020204" pitchFamily="34" charset="0"/>
              </a:rPr>
              <a:t>	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>
                <a:latin typeface="+mn-lt"/>
                <a:cs typeface="Arial" panose="020B0604020202020204" pitchFamily="34" charset="0"/>
              </a:rPr>
              <a:t>Farming Systems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Kenya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			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>
                <a:latin typeface="+mn-lt"/>
                <a:cs typeface="Arial" panose="020B0604020202020204" pitchFamily="34" charset="0"/>
              </a:rPr>
              <a:t>Federal University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of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Technology </a:t>
            </a:r>
            <a:r>
              <a:rPr lang="de-DE" sz="700">
                <a:latin typeface="+mn-lt"/>
                <a:cs typeface="Arial" panose="020B0604020202020204" pitchFamily="34" charset="0"/>
              </a:rPr>
              <a:t>Minna </a:t>
            </a:r>
            <a:endParaRPr lang="de-DE" sz="700" smtClean="0">
              <a:latin typeface="+mn-lt"/>
              <a:cs typeface="Arial" panose="020B0604020202020204" pitchFamily="34" charset="0"/>
            </a:endParaRPr>
          </a:p>
          <a:p>
            <a:r>
              <a:rPr lang="de-DE" sz="700" dirty="0">
                <a:latin typeface="+mn-lt"/>
                <a:cs typeface="Arial" panose="020B0604020202020204" pitchFamily="34" charset="0"/>
              </a:rPr>
              <a:t>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>
                <a:latin typeface="+mn-lt"/>
                <a:cs typeface="Arial" panose="020B0604020202020204" pitchFamily="34" charset="0"/>
              </a:rPr>
              <a:t>Alex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Ekwueme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Federal University </a:t>
            </a:r>
          </a:p>
          <a:p>
            <a:r>
              <a:rPr lang="de-DE" sz="700" dirty="0">
                <a:latin typeface="+mn-lt"/>
                <a:cs typeface="Arial" panose="020B0604020202020204" pitchFamily="34" charset="0"/>
              </a:rPr>
              <a:t>     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Ndufu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Alike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					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 err="1">
                <a:latin typeface="+mn-lt"/>
                <a:cs typeface="Arial" panose="020B0604020202020204" pitchFamily="34" charset="0"/>
              </a:rPr>
              <a:t>Uniwesytet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Przyrodniczy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We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err="1">
                <a:latin typeface="+mn-lt"/>
                <a:cs typeface="Arial" panose="020B0604020202020204" pitchFamily="34" charset="0"/>
              </a:rPr>
              <a:t>Wroclawiu</a:t>
            </a:r>
            <a:r>
              <a:rPr lang="de-DE" sz="700">
                <a:latin typeface="+mn-lt"/>
                <a:cs typeface="Arial" panose="020B0604020202020204" pitchFamily="34" charset="0"/>
              </a:rPr>
              <a:t> </a:t>
            </a:r>
            <a:endParaRPr lang="de-DE" sz="700" smtClean="0">
              <a:latin typeface="+mn-lt"/>
              <a:cs typeface="Arial" panose="020B0604020202020204" pitchFamily="34" charset="0"/>
            </a:endParaRPr>
          </a:p>
          <a:p>
            <a:r>
              <a:rPr lang="de-DE" sz="700" dirty="0">
                <a:latin typeface="+mn-lt"/>
                <a:cs typeface="Arial" panose="020B0604020202020204" pitchFamily="34" charset="0"/>
              </a:rPr>
              <a:t>	</a:t>
            </a:r>
          </a:p>
          <a:p>
            <a:pPr marL="114814" indent="-114814">
              <a:buFont typeface="Wingdings" panose="05000000000000000000" pitchFamily="2" charset="2"/>
              <a:buChar char="§"/>
            </a:pPr>
            <a:r>
              <a:rPr lang="de-DE" sz="700" dirty="0" err="1">
                <a:latin typeface="+mn-lt"/>
                <a:cs typeface="Arial" panose="020B0604020202020204" pitchFamily="34" charset="0"/>
              </a:rPr>
              <a:t>Universitatea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Pentru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Stiintele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Vietii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de-DE" sz="700" dirty="0">
                <a:latin typeface="+mn-lt"/>
                <a:cs typeface="Arial" panose="020B0604020202020204" pitchFamily="34" charset="0"/>
              </a:rPr>
              <a:t>     „Ion Ionescu de la Brad“ Din </a:t>
            </a:r>
            <a:r>
              <a:rPr lang="de-DE" sz="700" dirty="0" err="1">
                <a:latin typeface="+mn-lt"/>
                <a:cs typeface="Arial" panose="020B0604020202020204" pitchFamily="34" charset="0"/>
              </a:rPr>
              <a:t>Iasi</a:t>
            </a:r>
            <a:r>
              <a:rPr lang="de-DE" sz="700" dirty="0">
                <a:latin typeface="+mn-lt"/>
                <a:cs typeface="Arial" panose="020B0604020202020204" pitchFamily="34" charset="0"/>
              </a:rPr>
              <a:t> </a:t>
            </a:r>
            <a:r>
              <a:rPr lang="de-DE" sz="563" dirty="0"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95356F-5B54-73E6-D9C2-9C10B659E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8" b="20888"/>
          <a:stretch/>
        </p:blipFill>
        <p:spPr>
          <a:xfrm>
            <a:off x="7091254" y="3964964"/>
            <a:ext cx="1798589" cy="9286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695C0C-6BC7-5D80-06B5-C4C4D8339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920" y="164649"/>
            <a:ext cx="758793" cy="1012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764D06B-44C0-D949-D6BD-D53C9B872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374" y="164649"/>
            <a:ext cx="760032" cy="1012500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495208" y="1478511"/>
            <a:ext cx="335061" cy="2389753"/>
            <a:chOff x="8770748" y="8770408"/>
            <a:chExt cx="449675" cy="2968623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6E30FFB-C3E5-19FD-42F9-D8B6E461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1082" y="8770408"/>
              <a:ext cx="430879" cy="253840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83BE6EB-FE24-E39A-8D5B-938CB1D1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70748" y="9325327"/>
              <a:ext cx="430879" cy="233186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50B43C3F-701F-8A7F-BC56-D7E73CB4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70748" y="9973905"/>
              <a:ext cx="430879" cy="253641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24730874-EADF-2E04-6DCF-9C10B38AA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5259" b="8971"/>
            <a:stretch/>
          </p:blipFill>
          <p:spPr>
            <a:xfrm>
              <a:off x="8789544" y="10653902"/>
              <a:ext cx="430879" cy="288275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7AF24696-0A85-A1EA-1F66-18891CAB4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89544" y="11485185"/>
              <a:ext cx="430879" cy="25384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11"/>
            <a:srcRect l="2057" t="12930" r="2260" b="12218"/>
            <a:stretch/>
          </p:blipFill>
          <p:spPr>
            <a:xfrm>
              <a:off x="8788423" y="11078502"/>
              <a:ext cx="432000" cy="270358"/>
            </a:xfrm>
            <a:prstGeom prst="rect">
              <a:avLst/>
            </a:prstGeom>
          </p:spPr>
        </p:pic>
      </p:grp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6" b="38608"/>
          <a:stretch/>
        </p:blipFill>
        <p:spPr>
          <a:xfrm>
            <a:off x="296409" y="647350"/>
            <a:ext cx="4512038" cy="9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3524B7B2-7AA0-4542-9261-61323764B6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252" y="227474"/>
            <a:ext cx="7434000" cy="444505"/>
          </a:xfrm>
        </p:spPr>
        <p:txBody>
          <a:bodyPr/>
          <a:lstStyle/>
          <a:p>
            <a:r>
              <a:rPr lang="de-DE" sz="2400" smtClean="0">
                <a:latin typeface="+mj-lt"/>
              </a:rPr>
              <a:t>Master Food Value Chain Management (MFC)</a:t>
            </a:r>
            <a:endParaRPr lang="de-DE" sz="2400" dirty="0">
              <a:latin typeface="+mj-lt"/>
            </a:endParaRPr>
          </a:p>
        </p:txBody>
      </p:sp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54865D66-06CE-C356-A6CE-DBB57F3FD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65353"/>
              </p:ext>
            </p:extLst>
          </p:nvPr>
        </p:nvGraphicFramePr>
        <p:xfrm>
          <a:off x="630874" y="2064325"/>
          <a:ext cx="7434000" cy="1930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262">
                  <a:extLst>
                    <a:ext uri="{9D8B030D-6E8A-4147-A177-3AD203B41FA5}">
                      <a16:colId xmlns:a16="http://schemas.microsoft.com/office/drawing/2014/main" val="340634479"/>
                    </a:ext>
                  </a:extLst>
                </a:gridCol>
                <a:gridCol w="1044738">
                  <a:extLst>
                    <a:ext uri="{9D8B030D-6E8A-4147-A177-3AD203B41FA5}">
                      <a16:colId xmlns:a16="http://schemas.microsoft.com/office/drawing/2014/main" val="3350652816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45636935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55875723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385971547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179569812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607080954"/>
                    </a:ext>
                  </a:extLst>
                </a:gridCol>
              </a:tblGrid>
              <a:tr h="643974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smtClean="0"/>
                        <a:t>Study Start of 25 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smtClean="0"/>
                        <a:t>1. Semester = practical semester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Semester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Semester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050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Semester</a:t>
                      </a:r>
                      <a:endParaRPr lang="en-US" sz="105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926163"/>
                  </a:ext>
                </a:extLst>
              </a:tr>
              <a:tr h="643194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smtClean="0"/>
                        <a:t>Study Start of 35 students</a:t>
                      </a:r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smtClean="0"/>
                        <a:t>1. Semester = practical semester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Semester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Semester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050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Semester</a:t>
                      </a:r>
                      <a:endParaRPr lang="en-US" sz="105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07243"/>
                  </a:ext>
                </a:extLst>
              </a:tr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smtClean="0"/>
                        <a:t>Study Start of 50 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noProof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smtClean="0"/>
                        <a:t>1. Semester = practical semester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Semester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84669"/>
                  </a:ext>
                </a:extLst>
              </a:tr>
            </a:tbl>
          </a:graphicData>
        </a:graphic>
      </p:graphicFrame>
      <p:cxnSp>
        <p:nvCxnSpPr>
          <p:cNvPr id="13" name="Gerade Verbindung 9">
            <a:extLst>
              <a:ext uri="{FF2B5EF4-FFF2-40B4-BE49-F238E27FC236}">
                <a16:creationId xmlns:a16="http://schemas.microsoft.com/office/drawing/2014/main" id="{15EE51FE-E9CD-9B31-BA89-A85320D41FF0}"/>
              </a:ext>
            </a:extLst>
          </p:cNvPr>
          <p:cNvCxnSpPr>
            <a:cxnSpLocks/>
          </p:cNvCxnSpPr>
          <p:nvPr/>
        </p:nvCxnSpPr>
        <p:spPr>
          <a:xfrm>
            <a:off x="1699873" y="1867800"/>
            <a:ext cx="635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0">
            <a:extLst>
              <a:ext uri="{FF2B5EF4-FFF2-40B4-BE49-F238E27FC236}">
                <a16:creationId xmlns:a16="http://schemas.microsoft.com/office/drawing/2014/main" id="{32B46300-1E9E-9CAE-7BC0-9A90FA786A7E}"/>
              </a:ext>
            </a:extLst>
          </p:cNvPr>
          <p:cNvCxnSpPr>
            <a:cxnSpLocks/>
          </p:cNvCxnSpPr>
          <p:nvPr/>
        </p:nvCxnSpPr>
        <p:spPr>
          <a:xfrm flipV="1">
            <a:off x="1699874" y="174347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1">
            <a:extLst>
              <a:ext uri="{FF2B5EF4-FFF2-40B4-BE49-F238E27FC236}">
                <a16:creationId xmlns:a16="http://schemas.microsoft.com/office/drawing/2014/main" id="{82C1F2E7-3077-65EC-3861-6A1478137288}"/>
              </a:ext>
            </a:extLst>
          </p:cNvPr>
          <p:cNvCxnSpPr>
            <a:cxnSpLocks/>
          </p:cNvCxnSpPr>
          <p:nvPr/>
        </p:nvCxnSpPr>
        <p:spPr>
          <a:xfrm flipV="1">
            <a:off x="2759985" y="174347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2">
            <a:extLst>
              <a:ext uri="{FF2B5EF4-FFF2-40B4-BE49-F238E27FC236}">
                <a16:creationId xmlns:a16="http://schemas.microsoft.com/office/drawing/2014/main" id="{940213E6-F684-1787-6769-5537C76488EF}"/>
              </a:ext>
            </a:extLst>
          </p:cNvPr>
          <p:cNvCxnSpPr>
            <a:cxnSpLocks/>
          </p:cNvCxnSpPr>
          <p:nvPr/>
        </p:nvCxnSpPr>
        <p:spPr>
          <a:xfrm flipV="1">
            <a:off x="3820096" y="174347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3D5654F2-D5D8-B2B7-77A7-39FDD37AE96A}"/>
              </a:ext>
            </a:extLst>
          </p:cNvPr>
          <p:cNvCxnSpPr>
            <a:cxnSpLocks/>
          </p:cNvCxnSpPr>
          <p:nvPr/>
        </p:nvCxnSpPr>
        <p:spPr>
          <a:xfrm flipV="1">
            <a:off x="4880207" y="174347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4">
            <a:extLst>
              <a:ext uri="{FF2B5EF4-FFF2-40B4-BE49-F238E27FC236}">
                <a16:creationId xmlns:a16="http://schemas.microsoft.com/office/drawing/2014/main" id="{1068CAF6-4224-FE07-6CFA-EA7DD68D3C52}"/>
              </a:ext>
            </a:extLst>
          </p:cNvPr>
          <p:cNvCxnSpPr>
            <a:cxnSpLocks/>
          </p:cNvCxnSpPr>
          <p:nvPr/>
        </p:nvCxnSpPr>
        <p:spPr>
          <a:xfrm flipV="1">
            <a:off x="5940318" y="174347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5">
            <a:extLst>
              <a:ext uri="{FF2B5EF4-FFF2-40B4-BE49-F238E27FC236}">
                <a16:creationId xmlns:a16="http://schemas.microsoft.com/office/drawing/2014/main" id="{1E7655B7-7321-5C04-5FAA-2E953FEE4F88}"/>
              </a:ext>
            </a:extLst>
          </p:cNvPr>
          <p:cNvCxnSpPr>
            <a:cxnSpLocks/>
          </p:cNvCxnSpPr>
          <p:nvPr/>
        </p:nvCxnSpPr>
        <p:spPr>
          <a:xfrm flipV="1">
            <a:off x="7000429" y="174347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6">
            <a:extLst>
              <a:ext uri="{FF2B5EF4-FFF2-40B4-BE49-F238E27FC236}">
                <a16:creationId xmlns:a16="http://schemas.microsoft.com/office/drawing/2014/main" id="{C1D8724E-BCFA-B35A-67D3-A5700D4CABD3}"/>
              </a:ext>
            </a:extLst>
          </p:cNvPr>
          <p:cNvCxnSpPr>
            <a:cxnSpLocks/>
          </p:cNvCxnSpPr>
          <p:nvPr/>
        </p:nvCxnSpPr>
        <p:spPr>
          <a:xfrm flipV="1">
            <a:off x="8060539" y="174347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4F71DB2E-BC28-031E-BB7F-10828BF5889B}"/>
              </a:ext>
            </a:extLst>
          </p:cNvPr>
          <p:cNvSpPr txBox="1"/>
          <p:nvPr/>
        </p:nvSpPr>
        <p:spPr>
          <a:xfrm>
            <a:off x="1908928" y="1652356"/>
            <a:ext cx="638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mtClean="0"/>
              <a:t>WS 25/26</a:t>
            </a:r>
            <a:endParaRPr lang="en-US" sz="8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F71DB2E-BC28-031E-BB7F-10828BF5889B}"/>
              </a:ext>
            </a:extLst>
          </p:cNvPr>
          <p:cNvSpPr txBox="1"/>
          <p:nvPr/>
        </p:nvSpPr>
        <p:spPr>
          <a:xfrm>
            <a:off x="3054753" y="1635752"/>
            <a:ext cx="466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S</a:t>
            </a:r>
            <a:r>
              <a:rPr lang="en-US" sz="800" smtClean="0"/>
              <a:t>S 25</a:t>
            </a:r>
            <a:endParaRPr lang="en-US" sz="8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71DB2E-BC28-031E-BB7F-10828BF5889B}"/>
              </a:ext>
            </a:extLst>
          </p:cNvPr>
          <p:cNvSpPr txBox="1"/>
          <p:nvPr/>
        </p:nvSpPr>
        <p:spPr>
          <a:xfrm>
            <a:off x="4014583" y="1635752"/>
            <a:ext cx="638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mtClean="0"/>
              <a:t>WS 26/27</a:t>
            </a:r>
            <a:endParaRPr lang="en-US" sz="8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F71DB2E-BC28-031E-BB7F-10828BF5889B}"/>
              </a:ext>
            </a:extLst>
          </p:cNvPr>
          <p:cNvSpPr txBox="1"/>
          <p:nvPr/>
        </p:nvSpPr>
        <p:spPr>
          <a:xfrm>
            <a:off x="5175021" y="1652356"/>
            <a:ext cx="4667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S</a:t>
            </a:r>
            <a:r>
              <a:rPr lang="en-US" sz="800" smtClean="0"/>
              <a:t>S 26</a:t>
            </a:r>
            <a:endParaRPr lang="en-US" sz="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71DB2E-BC28-031E-BB7F-10828BF5889B}"/>
              </a:ext>
            </a:extLst>
          </p:cNvPr>
          <p:cNvSpPr txBox="1"/>
          <p:nvPr/>
        </p:nvSpPr>
        <p:spPr>
          <a:xfrm>
            <a:off x="6163938" y="1652114"/>
            <a:ext cx="638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mtClean="0"/>
              <a:t>WS 27/28</a:t>
            </a:r>
            <a:endParaRPr lang="en-US" sz="8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F71DB2E-BC28-031E-BB7F-10828BF5889B}"/>
              </a:ext>
            </a:extLst>
          </p:cNvPr>
          <p:cNvSpPr txBox="1"/>
          <p:nvPr/>
        </p:nvSpPr>
        <p:spPr>
          <a:xfrm>
            <a:off x="7295243" y="1661816"/>
            <a:ext cx="4667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S</a:t>
            </a:r>
            <a:r>
              <a:rPr lang="en-US" sz="800" smtClean="0"/>
              <a:t>S 27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76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e 13">
            <a:extLst>
              <a:ext uri="{FF2B5EF4-FFF2-40B4-BE49-F238E27FC236}">
                <a16:creationId xmlns:a16="http://schemas.microsoft.com/office/drawing/2014/main" id="{54865D66-06CE-C356-A6CE-DBB57F3FD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069761"/>
              </p:ext>
            </p:extLst>
          </p:nvPr>
        </p:nvGraphicFramePr>
        <p:xfrm>
          <a:off x="679734" y="1603635"/>
          <a:ext cx="74340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262">
                  <a:extLst>
                    <a:ext uri="{9D8B030D-6E8A-4147-A177-3AD203B41FA5}">
                      <a16:colId xmlns:a16="http://schemas.microsoft.com/office/drawing/2014/main" val="340634479"/>
                    </a:ext>
                  </a:extLst>
                </a:gridCol>
                <a:gridCol w="1044738">
                  <a:extLst>
                    <a:ext uri="{9D8B030D-6E8A-4147-A177-3AD203B41FA5}">
                      <a16:colId xmlns:a16="http://schemas.microsoft.com/office/drawing/2014/main" val="3350652816"/>
                    </a:ext>
                  </a:extLst>
                </a:gridCol>
                <a:gridCol w="5310000">
                  <a:extLst>
                    <a:ext uri="{9D8B030D-6E8A-4147-A177-3AD203B41FA5}">
                      <a16:colId xmlns:a16="http://schemas.microsoft.com/office/drawing/2014/main" val="1456369354"/>
                    </a:ext>
                  </a:extLst>
                </a:gridCol>
              </a:tblGrid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smtClean="0"/>
                        <a:t>1. Semester = practical semester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smtClean="0"/>
                        <a:t>Introduction to </a:t>
                      </a:r>
                    </a:p>
                    <a:p>
                      <a:pPr algn="ctr"/>
                      <a:r>
                        <a:rPr lang="en-US" sz="1000" noProof="0" smtClean="0"/>
                        <a:t>Food Value Chain</a:t>
                      </a:r>
                    </a:p>
                    <a:p>
                      <a:pPr algn="ctr"/>
                      <a:r>
                        <a:rPr lang="en-US" sz="1000" noProof="0" smtClean="0"/>
                        <a:t>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Internship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(Report + Oral Examination)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26163"/>
                  </a:ext>
                </a:extLst>
              </a:tr>
            </a:tbl>
          </a:graphicData>
        </a:graphic>
      </p:graphicFrame>
      <p:cxnSp>
        <p:nvCxnSpPr>
          <p:cNvPr id="13" name="Gerade Verbindung 9">
            <a:extLst>
              <a:ext uri="{FF2B5EF4-FFF2-40B4-BE49-F238E27FC236}">
                <a16:creationId xmlns:a16="http://schemas.microsoft.com/office/drawing/2014/main" id="{15EE51FE-E9CD-9B31-BA89-A85320D41FF0}"/>
              </a:ext>
            </a:extLst>
          </p:cNvPr>
          <p:cNvCxnSpPr>
            <a:cxnSpLocks/>
          </p:cNvCxnSpPr>
          <p:nvPr/>
        </p:nvCxnSpPr>
        <p:spPr>
          <a:xfrm>
            <a:off x="1748733" y="1407110"/>
            <a:ext cx="63569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0">
            <a:extLst>
              <a:ext uri="{FF2B5EF4-FFF2-40B4-BE49-F238E27FC236}">
                <a16:creationId xmlns:a16="http://schemas.microsoft.com/office/drawing/2014/main" id="{32B46300-1E9E-9CAE-7BC0-9A90FA786A7E}"/>
              </a:ext>
            </a:extLst>
          </p:cNvPr>
          <p:cNvCxnSpPr>
            <a:cxnSpLocks/>
          </p:cNvCxnSpPr>
          <p:nvPr/>
        </p:nvCxnSpPr>
        <p:spPr>
          <a:xfrm flipV="1">
            <a:off x="1748734" y="128278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1">
            <a:extLst>
              <a:ext uri="{FF2B5EF4-FFF2-40B4-BE49-F238E27FC236}">
                <a16:creationId xmlns:a16="http://schemas.microsoft.com/office/drawing/2014/main" id="{82C1F2E7-3077-65EC-3861-6A1478137288}"/>
              </a:ext>
            </a:extLst>
          </p:cNvPr>
          <p:cNvCxnSpPr>
            <a:cxnSpLocks/>
          </p:cNvCxnSpPr>
          <p:nvPr/>
        </p:nvCxnSpPr>
        <p:spPr>
          <a:xfrm flipV="1">
            <a:off x="2808845" y="128278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2">
            <a:extLst>
              <a:ext uri="{FF2B5EF4-FFF2-40B4-BE49-F238E27FC236}">
                <a16:creationId xmlns:a16="http://schemas.microsoft.com/office/drawing/2014/main" id="{940213E6-F684-1787-6769-5537C76488EF}"/>
              </a:ext>
            </a:extLst>
          </p:cNvPr>
          <p:cNvCxnSpPr>
            <a:cxnSpLocks/>
          </p:cNvCxnSpPr>
          <p:nvPr/>
        </p:nvCxnSpPr>
        <p:spPr>
          <a:xfrm flipV="1">
            <a:off x="3868956" y="128278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3D5654F2-D5D8-B2B7-77A7-39FDD37AE96A}"/>
              </a:ext>
            </a:extLst>
          </p:cNvPr>
          <p:cNvCxnSpPr>
            <a:cxnSpLocks/>
          </p:cNvCxnSpPr>
          <p:nvPr/>
        </p:nvCxnSpPr>
        <p:spPr>
          <a:xfrm flipV="1">
            <a:off x="4929067" y="128278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4">
            <a:extLst>
              <a:ext uri="{FF2B5EF4-FFF2-40B4-BE49-F238E27FC236}">
                <a16:creationId xmlns:a16="http://schemas.microsoft.com/office/drawing/2014/main" id="{1068CAF6-4224-FE07-6CFA-EA7DD68D3C52}"/>
              </a:ext>
            </a:extLst>
          </p:cNvPr>
          <p:cNvCxnSpPr>
            <a:cxnSpLocks/>
          </p:cNvCxnSpPr>
          <p:nvPr/>
        </p:nvCxnSpPr>
        <p:spPr>
          <a:xfrm flipV="1">
            <a:off x="5989178" y="128278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5">
            <a:extLst>
              <a:ext uri="{FF2B5EF4-FFF2-40B4-BE49-F238E27FC236}">
                <a16:creationId xmlns:a16="http://schemas.microsoft.com/office/drawing/2014/main" id="{1E7655B7-7321-5C04-5FAA-2E953FEE4F88}"/>
              </a:ext>
            </a:extLst>
          </p:cNvPr>
          <p:cNvCxnSpPr>
            <a:cxnSpLocks/>
          </p:cNvCxnSpPr>
          <p:nvPr/>
        </p:nvCxnSpPr>
        <p:spPr>
          <a:xfrm flipV="1">
            <a:off x="7049289" y="128278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6">
            <a:extLst>
              <a:ext uri="{FF2B5EF4-FFF2-40B4-BE49-F238E27FC236}">
                <a16:creationId xmlns:a16="http://schemas.microsoft.com/office/drawing/2014/main" id="{C1D8724E-BCFA-B35A-67D3-A5700D4CABD3}"/>
              </a:ext>
            </a:extLst>
          </p:cNvPr>
          <p:cNvCxnSpPr>
            <a:cxnSpLocks/>
          </p:cNvCxnSpPr>
          <p:nvPr/>
        </p:nvCxnSpPr>
        <p:spPr>
          <a:xfrm flipV="1">
            <a:off x="8109399" y="1282784"/>
            <a:ext cx="0" cy="24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4F71DB2E-BC28-031E-BB7F-10828BF5889B}"/>
              </a:ext>
            </a:extLst>
          </p:cNvPr>
          <p:cNvSpPr txBox="1"/>
          <p:nvPr/>
        </p:nvSpPr>
        <p:spPr>
          <a:xfrm>
            <a:off x="1988989" y="1226352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/>
              <a:t>5 </a:t>
            </a:r>
            <a:r>
              <a:rPr lang="en-US" sz="800" smtClean="0"/>
              <a:t>ECTS</a:t>
            </a:r>
            <a:endParaRPr lang="en-US" sz="800" dirty="0"/>
          </a:p>
        </p:txBody>
      </p:sp>
      <p:graphicFrame>
        <p:nvGraphicFramePr>
          <p:cNvPr id="22" name="Tabelle 13">
            <a:extLst>
              <a:ext uri="{FF2B5EF4-FFF2-40B4-BE49-F238E27FC236}">
                <a16:creationId xmlns:a16="http://schemas.microsoft.com/office/drawing/2014/main" id="{54865D66-06CE-C356-A6CE-DBB57F3FD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45120"/>
              </p:ext>
            </p:extLst>
          </p:nvPr>
        </p:nvGraphicFramePr>
        <p:xfrm>
          <a:off x="678692" y="3694021"/>
          <a:ext cx="7434000" cy="643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262">
                  <a:extLst>
                    <a:ext uri="{9D8B030D-6E8A-4147-A177-3AD203B41FA5}">
                      <a16:colId xmlns:a16="http://schemas.microsoft.com/office/drawing/2014/main" val="340634479"/>
                    </a:ext>
                  </a:extLst>
                </a:gridCol>
                <a:gridCol w="1044738">
                  <a:extLst>
                    <a:ext uri="{9D8B030D-6E8A-4147-A177-3AD203B41FA5}">
                      <a16:colId xmlns:a16="http://schemas.microsoft.com/office/drawing/2014/main" val="3350652816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456369354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558757230"/>
                    </a:ext>
                  </a:extLst>
                </a:gridCol>
              </a:tblGrid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smtClean="0"/>
                        <a:t>4.Semester</a:t>
                      </a:r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Planning and 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smtClean="0"/>
                        <a:t>Scientific Working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noProof="0" smtClean="0"/>
                        <a:t>Master Thesis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38445"/>
                  </a:ext>
                </a:extLst>
              </a:tr>
            </a:tbl>
          </a:graphicData>
        </a:graphic>
      </p:graphicFrame>
      <p:graphicFrame>
        <p:nvGraphicFramePr>
          <p:cNvPr id="23" name="Tabelle 13">
            <a:extLst>
              <a:ext uri="{FF2B5EF4-FFF2-40B4-BE49-F238E27FC236}">
                <a16:creationId xmlns:a16="http://schemas.microsoft.com/office/drawing/2014/main" id="{54865D66-06CE-C356-A6CE-DBB57F3FD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21056"/>
              </p:ext>
            </p:extLst>
          </p:nvPr>
        </p:nvGraphicFramePr>
        <p:xfrm>
          <a:off x="678692" y="2962501"/>
          <a:ext cx="7434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262">
                  <a:extLst>
                    <a:ext uri="{9D8B030D-6E8A-4147-A177-3AD203B41FA5}">
                      <a16:colId xmlns:a16="http://schemas.microsoft.com/office/drawing/2014/main" val="340634479"/>
                    </a:ext>
                  </a:extLst>
                </a:gridCol>
                <a:gridCol w="1044738">
                  <a:extLst>
                    <a:ext uri="{9D8B030D-6E8A-4147-A177-3AD203B41FA5}">
                      <a16:colId xmlns:a16="http://schemas.microsoft.com/office/drawing/2014/main" val="3350652816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45636935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55875723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385971547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179569812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607080954"/>
                    </a:ext>
                  </a:extLst>
                </a:gridCol>
              </a:tblGrid>
              <a:tr h="643194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Semester </a:t>
                      </a:r>
                    </a:p>
                    <a:p>
                      <a:pPr algn="ctr"/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smtClean="0"/>
                        <a:t>Trends and Innovations in Value Chains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noProof="0" smtClean="0"/>
                        <a:t>Food Marketing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Institutional </a:t>
                      </a:r>
                      <a:r>
                        <a:rPr lang="de-DE" sz="1050" smtClean="0"/>
                        <a:t>and Environmental Economics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Interdisciplinary Research 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Elective Module Group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Elective Module Group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84669"/>
                  </a:ext>
                </a:extLst>
              </a:tr>
            </a:tbl>
          </a:graphicData>
        </a:graphic>
      </p:graphicFrame>
      <p:graphicFrame>
        <p:nvGraphicFramePr>
          <p:cNvPr id="24" name="Tabelle 13">
            <a:extLst>
              <a:ext uri="{FF2B5EF4-FFF2-40B4-BE49-F238E27FC236}">
                <a16:creationId xmlns:a16="http://schemas.microsoft.com/office/drawing/2014/main" id="{54865D66-06CE-C356-A6CE-DBB57F3FD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01987"/>
              </p:ext>
            </p:extLst>
          </p:nvPr>
        </p:nvGraphicFramePr>
        <p:xfrm>
          <a:off x="678692" y="2309831"/>
          <a:ext cx="7434000" cy="643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262">
                  <a:extLst>
                    <a:ext uri="{9D8B030D-6E8A-4147-A177-3AD203B41FA5}">
                      <a16:colId xmlns:a16="http://schemas.microsoft.com/office/drawing/2014/main" val="340634479"/>
                    </a:ext>
                  </a:extLst>
                </a:gridCol>
                <a:gridCol w="1044738">
                  <a:extLst>
                    <a:ext uri="{9D8B030D-6E8A-4147-A177-3AD203B41FA5}">
                      <a16:colId xmlns:a16="http://schemas.microsoft.com/office/drawing/2014/main" val="3350652816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45636935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558757230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1385971547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179569812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2607080954"/>
                    </a:ext>
                  </a:extLst>
                </a:gridCol>
              </a:tblGrid>
              <a:tr h="643194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smtClean="0"/>
                        <a:t>2. Semester </a:t>
                      </a:r>
                      <a:r>
                        <a:rPr lang="en-US" sz="1200" noProof="0"/>
                        <a:t/>
                      </a:r>
                      <a:br>
                        <a:rPr lang="en-US" sz="1200" noProof="0"/>
                      </a:br>
                      <a:endParaRPr lang="en-US" sz="105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smtClean="0"/>
                        <a:t>Introduction and Science of Raw Materials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smtClean="0"/>
                        <a:t>Food Technology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smtClean="0"/>
                        <a:t>Food Economics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 Quality 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Scientific Working + Data Management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Elective Module Group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07243"/>
                  </a:ext>
                </a:extLst>
              </a:tr>
            </a:tbl>
          </a:graphicData>
        </a:graphic>
      </p:graphicFrame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3524B7B2-7AA0-4542-9261-61323764B6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252" y="227474"/>
            <a:ext cx="7434000" cy="444505"/>
          </a:xfrm>
        </p:spPr>
        <p:txBody>
          <a:bodyPr/>
          <a:lstStyle/>
          <a:p>
            <a:r>
              <a:rPr lang="de-DE" sz="2400" smtClean="0">
                <a:latin typeface="+mn-lt"/>
              </a:rPr>
              <a:t>Master Food Value Chain Management (MFC)</a:t>
            </a:r>
            <a:endParaRPr 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4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56491" y="1069401"/>
            <a:ext cx="97197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>
                <a:latin typeface="+mn-lt"/>
              </a:rPr>
              <a:t>Group of elective modules A</a:t>
            </a:r>
          </a:p>
          <a:p>
            <a:r>
              <a:rPr lang="de-DE" sz="1400" smtClean="0">
                <a:latin typeface="+mn-lt"/>
              </a:rPr>
              <a:t>831900100		Seminar </a:t>
            </a:r>
            <a:r>
              <a:rPr lang="de-DE" sz="1400">
                <a:latin typeface="+mn-lt"/>
              </a:rPr>
              <a:t>in Crop Production and Livestock </a:t>
            </a:r>
            <a:r>
              <a:rPr lang="de-DE" sz="1400" smtClean="0">
                <a:latin typeface="+mn-lt"/>
              </a:rPr>
              <a:t>Production</a:t>
            </a:r>
            <a:endParaRPr lang="de-DE" sz="1400">
              <a:latin typeface="+mn-lt"/>
            </a:endParaRPr>
          </a:p>
          <a:p>
            <a:r>
              <a:rPr lang="de-DE" sz="1400" smtClean="0">
                <a:latin typeface="+mn-lt"/>
              </a:rPr>
              <a:t>831900110 		Seminar </a:t>
            </a:r>
            <a:r>
              <a:rPr lang="de-DE" sz="1400">
                <a:latin typeface="+mn-lt"/>
              </a:rPr>
              <a:t>in Agricultural Engineering and Crop Production</a:t>
            </a:r>
          </a:p>
          <a:p>
            <a:r>
              <a:rPr lang="de-DE" sz="1400" smtClean="0">
                <a:latin typeface="+mn-lt"/>
              </a:rPr>
              <a:t>831900120		Seminar </a:t>
            </a:r>
            <a:r>
              <a:rPr lang="de-DE" sz="1400">
                <a:latin typeface="+mn-lt"/>
              </a:rPr>
              <a:t>in Livestock Production and Agricultural </a:t>
            </a:r>
            <a:r>
              <a:rPr lang="de-DE" sz="1400" smtClean="0">
                <a:latin typeface="+mn-lt"/>
              </a:rPr>
              <a:t>Engineering</a:t>
            </a:r>
            <a:endParaRPr lang="de-DE" sz="1400">
              <a:latin typeface="+mn-lt"/>
            </a:endParaRPr>
          </a:p>
          <a:p>
            <a:r>
              <a:rPr lang="de-DE" sz="1400" smtClean="0">
                <a:latin typeface="+mn-lt"/>
              </a:rPr>
              <a:t>960400040		Deutsch </a:t>
            </a:r>
            <a:r>
              <a:rPr lang="de-DE" sz="1400">
                <a:latin typeface="+mn-lt"/>
              </a:rPr>
              <a:t>als Fremdsprache - Aufbaustufe (B1 GER)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Group of elective modules B</a:t>
            </a:r>
          </a:p>
          <a:p>
            <a:r>
              <a:rPr lang="de-DE" sz="1400" smtClean="0">
                <a:latin typeface="+mn-lt"/>
              </a:rPr>
              <a:t>830100050		Agricultural </a:t>
            </a:r>
            <a:r>
              <a:rPr lang="de-DE" sz="1400">
                <a:latin typeface="+mn-lt"/>
              </a:rPr>
              <a:t>Operating Systems / Consulting Methodology</a:t>
            </a:r>
          </a:p>
          <a:p>
            <a:r>
              <a:rPr lang="de-DE" sz="1400" smtClean="0">
                <a:latin typeface="+mn-lt"/>
              </a:rPr>
              <a:t>830300010		Cooperative </a:t>
            </a:r>
            <a:r>
              <a:rPr lang="de-DE" sz="1400">
                <a:latin typeface="+mn-lt"/>
              </a:rPr>
              <a:t>Entrepreneurship / Agricultural Operating Systems</a:t>
            </a:r>
          </a:p>
          <a:p>
            <a:r>
              <a:rPr lang="de-DE" sz="1400" smtClean="0">
                <a:latin typeface="+mn-lt"/>
              </a:rPr>
              <a:t>830300020		Consulting </a:t>
            </a:r>
            <a:r>
              <a:rPr lang="de-DE" sz="1400">
                <a:latin typeface="+mn-lt"/>
              </a:rPr>
              <a:t>Methodology / Cooperative Entrepreneurship</a:t>
            </a:r>
          </a:p>
          <a:p>
            <a:r>
              <a:rPr lang="de-DE" sz="1400" smtClean="0">
                <a:latin typeface="+mn-lt"/>
              </a:rPr>
              <a:t>960400040		Deutsch </a:t>
            </a:r>
            <a:r>
              <a:rPr lang="de-DE" sz="1400">
                <a:latin typeface="+mn-lt"/>
              </a:rPr>
              <a:t>als Fremdsprache - Aufbaustufe (B1 GER)</a:t>
            </a:r>
          </a:p>
          <a:p>
            <a:endParaRPr lang="de-DE" sz="1400" smtClean="0">
              <a:latin typeface="+mn-lt"/>
            </a:endParaRPr>
          </a:p>
          <a:p>
            <a:r>
              <a:rPr lang="de-DE" sz="1400" smtClean="0">
                <a:latin typeface="+mn-lt"/>
              </a:rPr>
              <a:t>Group of elective modules C</a:t>
            </a:r>
          </a:p>
          <a:p>
            <a:r>
              <a:rPr lang="de-DE" sz="1400" smtClean="0">
                <a:latin typeface="+mn-lt"/>
              </a:rPr>
              <a:t>830900050 		International </a:t>
            </a:r>
            <a:r>
              <a:rPr lang="de-DE" sz="1400">
                <a:latin typeface="+mn-lt"/>
              </a:rPr>
              <a:t>Trade</a:t>
            </a:r>
          </a:p>
          <a:p>
            <a:r>
              <a:rPr lang="de-DE" sz="1400" smtClean="0">
                <a:latin typeface="+mn-lt"/>
              </a:rPr>
              <a:t>831800070		Renewable </a:t>
            </a:r>
            <a:r>
              <a:rPr lang="de-DE" sz="1400">
                <a:latin typeface="+mn-lt"/>
              </a:rPr>
              <a:t>Energies</a:t>
            </a:r>
          </a:p>
          <a:p>
            <a:r>
              <a:rPr lang="de-DE" sz="1400" smtClean="0">
                <a:latin typeface="+mn-lt"/>
              </a:rPr>
              <a:t>831900130		Sustainable </a:t>
            </a:r>
            <a:r>
              <a:rPr lang="de-DE" sz="1400">
                <a:latin typeface="+mn-lt"/>
              </a:rPr>
              <a:t>Regional Development</a:t>
            </a:r>
          </a:p>
          <a:p>
            <a:r>
              <a:rPr lang="de-DE" sz="1400" smtClean="0">
                <a:latin typeface="+mn-lt"/>
              </a:rPr>
              <a:t>960400040		Deutsch </a:t>
            </a:r>
            <a:r>
              <a:rPr lang="de-DE" sz="1400">
                <a:latin typeface="+mn-lt"/>
              </a:rPr>
              <a:t>als Fremdsprache - Aufbaustufe (B1 GER</a:t>
            </a:r>
            <a:r>
              <a:rPr lang="de-DE" sz="1400" smtClean="0">
                <a:latin typeface="+mn-lt"/>
              </a:rPr>
              <a:t>)</a:t>
            </a:r>
            <a:endParaRPr lang="de-DE" sz="1400">
              <a:latin typeface="+mn-lt"/>
            </a:endParaRPr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3524B7B2-7AA0-4542-9261-61323764B6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252" y="227474"/>
            <a:ext cx="7434000" cy="444505"/>
          </a:xfrm>
        </p:spPr>
        <p:txBody>
          <a:bodyPr/>
          <a:lstStyle/>
          <a:p>
            <a:r>
              <a:rPr lang="de-DE" sz="2400" smtClean="0">
                <a:latin typeface="+mn-lt"/>
              </a:rPr>
              <a:t>Master Food Value Chain Management (MFC)</a:t>
            </a:r>
            <a:endParaRPr 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9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el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F828E4A-5DE5-064D-8AEB-B14FA2310A89}" vid="{9D6559FA-267F-9446-B0A8-85C2A46B58F6}"/>
    </a:ext>
  </a:extLst>
</a:theme>
</file>

<file path=ppt/theme/theme2.xml><?xml version="1.0" encoding="utf-8"?>
<a:theme xmlns:a="http://schemas.openxmlformats.org/drawingml/2006/main" name="1_Inhalt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F828E4A-5DE5-064D-8AEB-B14FA2310A89}" vid="{BD746CCE-B605-1C44-93A6-608AAB6B8799}"/>
    </a:ext>
  </a:extLst>
</a:theme>
</file>

<file path=ppt/theme/theme3.xml><?xml version="1.0" encoding="utf-8"?>
<a:theme xmlns:a="http://schemas.openxmlformats.org/drawingml/2006/main" name="Trennseite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F828E4A-5DE5-064D-8AEB-B14FA2310A89}" vid="{1A5FE0C5-848A-AB4F-A096-E3C00C82C9E3}"/>
    </a:ext>
  </a:extLst>
</a:theme>
</file>

<file path=ppt/theme/theme4.xml><?xml version="1.0" encoding="utf-8"?>
<a:theme xmlns:a="http://schemas.openxmlformats.org/drawingml/2006/main" name="2_Inhalt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6C06C19-183A-644D-AADF-69B6BF126BE7}" vid="{9F1DCA48-AEF4-7541-BDEB-1C921D0DF0BF}"/>
    </a:ext>
  </a:extLst>
</a:theme>
</file>

<file path=ppt/theme/theme5.xml><?xml version="1.0" encoding="utf-8"?>
<a:theme xmlns:a="http://schemas.openxmlformats.org/drawingml/2006/main" name="3_Inhalt">
  <a:themeElements>
    <a:clrScheme name="HSWT neu">
      <a:dk1>
        <a:srgbClr val="000000"/>
      </a:dk1>
      <a:lt1>
        <a:srgbClr val="FFFFFF"/>
      </a:lt1>
      <a:dk2>
        <a:srgbClr val="797979"/>
      </a:dk2>
      <a:lt2>
        <a:srgbClr val="DBEFF9"/>
      </a:lt2>
      <a:accent1>
        <a:srgbClr val="79B800"/>
      </a:accent1>
      <a:accent2>
        <a:srgbClr val="C6DC9A"/>
      </a:accent2>
      <a:accent3>
        <a:srgbClr val="006938"/>
      </a:accent3>
      <a:accent4>
        <a:srgbClr val="79B800"/>
      </a:accent4>
      <a:accent5>
        <a:srgbClr val="2856A2"/>
      </a:accent5>
      <a:accent6>
        <a:srgbClr val="2856A2"/>
      </a:accent6>
      <a:hlink>
        <a:srgbClr val="C8D100"/>
      </a:hlink>
      <a:folHlink>
        <a:srgbClr val="D0D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F828E4A-5DE5-064D-8AEB-B14FA2310A89}" vid="{BD746CCE-B605-1C44-93A6-608AAB6B8799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HSWT_Praesentation</Template>
  <TotalTime>0</TotalTime>
  <Words>485</Words>
  <Application>Microsoft Office PowerPoint</Application>
  <PresentationFormat>Bildschirmpräsentation (16:9)</PresentationFormat>
  <Paragraphs>110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</vt:i4>
      </vt:variant>
    </vt:vector>
  </HeadingPairs>
  <TitlesOfParts>
    <vt:vector size="17" baseType="lpstr">
      <vt:lpstr>ＭＳ Ｐゴシック</vt:lpstr>
      <vt:lpstr>Arial</vt:lpstr>
      <vt:lpstr>Calibri</vt:lpstr>
      <vt:lpstr>Fira Sans</vt:lpstr>
      <vt:lpstr>Lucida Grande</vt:lpstr>
      <vt:lpstr>Systemschrift</vt:lpstr>
      <vt:lpstr>Wingdings</vt:lpstr>
      <vt:lpstr>Titel</vt:lpstr>
      <vt:lpstr>1_Inhalt</vt:lpstr>
      <vt:lpstr>Trennseite</vt:lpstr>
      <vt:lpstr>2_Inhalt</vt:lpstr>
      <vt:lpstr>3_Inhalt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Rechenzentrum</dc:creator>
  <cp:lastModifiedBy>Rechenzentrum</cp:lastModifiedBy>
  <cp:revision>240</cp:revision>
  <cp:lastPrinted>2021-02-05T08:22:34Z</cp:lastPrinted>
  <dcterms:created xsi:type="dcterms:W3CDTF">2020-05-05T11:59:18Z</dcterms:created>
  <dcterms:modified xsi:type="dcterms:W3CDTF">2024-01-31T10:46:33Z</dcterms:modified>
</cp:coreProperties>
</file>