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70" r:id="rId3"/>
  </p:sldIdLst>
  <p:sldSz cx="9601200" cy="12801600" type="A3"/>
  <p:notesSz cx="6858000" cy="9144000"/>
  <p:defaultTextStyle>
    <a:defPPr>
      <a:defRPr lang="en-US"/>
    </a:defPPr>
    <a:lvl1pPr marL="0" algn="l" defTabSz="4571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4571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2" algn="l" defTabSz="4571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4571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7" algn="l" defTabSz="4571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4571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2" algn="l" defTabSz="4571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4571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>
        <p:scale>
          <a:sx n="80" d="100"/>
          <a:sy n="80" d="100"/>
        </p:scale>
        <p:origin x="17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9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70" indent="0" algn="ctr">
              <a:buNone/>
              <a:defRPr sz="2100"/>
            </a:lvl2pPr>
            <a:lvl3pPr marL="960140" indent="0" algn="ctr">
              <a:buNone/>
              <a:defRPr sz="1890"/>
            </a:lvl3pPr>
            <a:lvl4pPr marL="1440209" indent="0" algn="ctr">
              <a:buNone/>
              <a:defRPr sz="1680"/>
            </a:lvl4pPr>
            <a:lvl5pPr marL="1920278" indent="0" algn="ctr">
              <a:buNone/>
              <a:defRPr sz="1680"/>
            </a:lvl5pPr>
            <a:lvl6pPr marL="2400348" indent="0" algn="ctr">
              <a:buNone/>
              <a:defRPr sz="1680"/>
            </a:lvl6pPr>
            <a:lvl7pPr marL="2880417" indent="0" algn="ctr">
              <a:buNone/>
              <a:defRPr sz="1680"/>
            </a:lvl7pPr>
            <a:lvl8pPr marL="3360487" indent="0" algn="ctr">
              <a:buNone/>
              <a:defRPr sz="1680"/>
            </a:lvl8pPr>
            <a:lvl9pPr marL="3840557" indent="0" algn="ctr">
              <a:buNone/>
              <a:defRPr sz="168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87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74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0" y="681568"/>
            <a:ext cx="2070258" cy="1084876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8"/>
            <a:ext cx="6090762" cy="1084876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18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27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567001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4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20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7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41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8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55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1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19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70"/>
            <a:ext cx="8281035" cy="24743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6" y="3138172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70" indent="0">
              <a:buNone/>
              <a:defRPr sz="2100" b="1"/>
            </a:lvl2pPr>
            <a:lvl3pPr marL="960140" indent="0">
              <a:buNone/>
              <a:defRPr sz="1890" b="1"/>
            </a:lvl3pPr>
            <a:lvl4pPr marL="1440209" indent="0">
              <a:buNone/>
              <a:defRPr sz="1680" b="1"/>
            </a:lvl4pPr>
            <a:lvl5pPr marL="1920278" indent="0">
              <a:buNone/>
              <a:defRPr sz="1680" b="1"/>
            </a:lvl5pPr>
            <a:lvl6pPr marL="2400348" indent="0">
              <a:buNone/>
              <a:defRPr sz="1680" b="1"/>
            </a:lvl6pPr>
            <a:lvl7pPr marL="2880417" indent="0">
              <a:buNone/>
              <a:defRPr sz="1680" b="1"/>
            </a:lvl7pPr>
            <a:lvl8pPr marL="3360487" indent="0">
              <a:buNone/>
              <a:defRPr sz="1680" b="1"/>
            </a:lvl8pPr>
            <a:lvl9pPr marL="3840557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6" y="4676141"/>
            <a:ext cx="4061757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2"/>
            <a:ext cx="4081762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70" indent="0">
              <a:buNone/>
              <a:defRPr sz="2100" b="1"/>
            </a:lvl2pPr>
            <a:lvl3pPr marL="960140" indent="0">
              <a:buNone/>
              <a:defRPr sz="1890" b="1"/>
            </a:lvl3pPr>
            <a:lvl4pPr marL="1440209" indent="0">
              <a:buNone/>
              <a:defRPr sz="1680" b="1"/>
            </a:lvl4pPr>
            <a:lvl5pPr marL="1920278" indent="0">
              <a:buNone/>
              <a:defRPr sz="1680" b="1"/>
            </a:lvl5pPr>
            <a:lvl6pPr marL="2400348" indent="0">
              <a:buNone/>
              <a:defRPr sz="1680" b="1"/>
            </a:lvl6pPr>
            <a:lvl7pPr marL="2880417" indent="0">
              <a:buNone/>
              <a:defRPr sz="1680" b="1"/>
            </a:lvl7pPr>
            <a:lvl8pPr marL="3360487" indent="0">
              <a:buNone/>
              <a:defRPr sz="1680" b="1"/>
            </a:lvl8pPr>
            <a:lvl9pPr marL="3840557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1"/>
            <a:ext cx="4081762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22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65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65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1"/>
            <a:ext cx="3096638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70" indent="0">
              <a:buNone/>
              <a:defRPr sz="1470"/>
            </a:lvl2pPr>
            <a:lvl3pPr marL="960140" indent="0">
              <a:buNone/>
              <a:defRPr sz="1260"/>
            </a:lvl3pPr>
            <a:lvl4pPr marL="1440209" indent="0">
              <a:buNone/>
              <a:defRPr sz="1050"/>
            </a:lvl4pPr>
            <a:lvl5pPr marL="1920278" indent="0">
              <a:buNone/>
              <a:defRPr sz="1050"/>
            </a:lvl5pPr>
            <a:lvl6pPr marL="2400348" indent="0">
              <a:buNone/>
              <a:defRPr sz="1050"/>
            </a:lvl6pPr>
            <a:lvl7pPr marL="2880417" indent="0">
              <a:buNone/>
              <a:defRPr sz="1050"/>
            </a:lvl7pPr>
            <a:lvl8pPr marL="3360487" indent="0">
              <a:buNone/>
              <a:defRPr sz="1050"/>
            </a:lvl8pPr>
            <a:lvl9pPr marL="3840557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02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70" indent="0">
              <a:buNone/>
              <a:defRPr sz="2940"/>
            </a:lvl2pPr>
            <a:lvl3pPr marL="960140" indent="0">
              <a:buNone/>
              <a:defRPr sz="2520"/>
            </a:lvl3pPr>
            <a:lvl4pPr marL="1440209" indent="0">
              <a:buNone/>
              <a:defRPr sz="2100"/>
            </a:lvl4pPr>
            <a:lvl5pPr marL="1920278" indent="0">
              <a:buNone/>
              <a:defRPr sz="2100"/>
            </a:lvl5pPr>
            <a:lvl6pPr marL="2400348" indent="0">
              <a:buNone/>
              <a:defRPr sz="2100"/>
            </a:lvl6pPr>
            <a:lvl7pPr marL="2880417" indent="0">
              <a:buNone/>
              <a:defRPr sz="2100"/>
            </a:lvl7pPr>
            <a:lvl8pPr marL="3360487" indent="0">
              <a:buNone/>
              <a:defRPr sz="2100"/>
            </a:lvl8pPr>
            <a:lvl9pPr marL="3840557" indent="0">
              <a:buNone/>
              <a:defRPr sz="21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1"/>
            <a:ext cx="3096638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70" indent="0">
              <a:buNone/>
              <a:defRPr sz="1470"/>
            </a:lvl2pPr>
            <a:lvl3pPr marL="960140" indent="0">
              <a:buNone/>
              <a:defRPr sz="1260"/>
            </a:lvl3pPr>
            <a:lvl4pPr marL="1440209" indent="0">
              <a:buNone/>
              <a:defRPr sz="1050"/>
            </a:lvl4pPr>
            <a:lvl5pPr marL="1920278" indent="0">
              <a:buNone/>
              <a:defRPr sz="1050"/>
            </a:lvl5pPr>
            <a:lvl6pPr marL="2400348" indent="0">
              <a:buNone/>
              <a:defRPr sz="1050"/>
            </a:lvl6pPr>
            <a:lvl7pPr marL="2880417" indent="0">
              <a:buNone/>
              <a:defRPr sz="1050"/>
            </a:lvl7pPr>
            <a:lvl8pPr marL="3360487" indent="0">
              <a:buNone/>
              <a:defRPr sz="1050"/>
            </a:lvl8pPr>
            <a:lvl9pPr marL="3840557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53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4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E1DE-1052-4623-A74F-B6BAE4A23431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21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6014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4" indent="-240034" algn="l" defTabSz="9601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104" indent="-240034" algn="l" defTabSz="96014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74" indent="-240034" algn="l" defTabSz="96014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44" indent="-240034" algn="l" defTabSz="96014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313" indent="-240034" algn="l" defTabSz="96014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83" indent="-240034" algn="l" defTabSz="96014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453" indent="-240034" algn="l" defTabSz="96014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521" indent="-240034" algn="l" defTabSz="96014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91" indent="-240034" algn="l" defTabSz="96014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4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70" algn="l" defTabSz="96014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40" algn="l" defTabSz="96014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209" algn="l" defTabSz="96014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78" algn="l" defTabSz="96014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48" algn="l" defTabSz="96014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417" algn="l" defTabSz="96014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87" algn="l" defTabSz="96014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557" algn="l" defTabSz="96014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95DA8451-5633-850E-E9F0-D31C012D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98" y="4905136"/>
            <a:ext cx="2422945" cy="346881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0900115-066B-4559-C953-57EA7AF80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70" y="11765100"/>
            <a:ext cx="4567315" cy="957840"/>
          </a:xfrm>
          <a:prstGeom prst="rect">
            <a:avLst/>
          </a:prstGeom>
          <a:noFill/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0C30D0F0-99D3-0303-9646-E4BDC3D221F0}"/>
              </a:ext>
            </a:extLst>
          </p:cNvPr>
          <p:cNvSpPr txBox="1"/>
          <p:nvPr/>
        </p:nvSpPr>
        <p:spPr>
          <a:xfrm>
            <a:off x="0" y="811347"/>
            <a:ext cx="9601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Erasmus+ CBHE Project CHAIN –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101082963</a:t>
            </a:r>
          </a:p>
          <a:p>
            <a:pPr algn="ctr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Cooperation for Holistic Agriculture Innovation Nests in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Sub-Saharan Africa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91E0CF9-228A-B260-3AF6-BFCE43D5022F}"/>
              </a:ext>
            </a:extLst>
          </p:cNvPr>
          <p:cNvSpPr txBox="1"/>
          <p:nvPr/>
        </p:nvSpPr>
        <p:spPr>
          <a:xfrm>
            <a:off x="574955" y="7408201"/>
            <a:ext cx="4476488" cy="129253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Project objectives:</a:t>
            </a:r>
          </a:p>
          <a:p>
            <a:endParaRPr lang="en-US" sz="7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support modernization of agricultural education in Togo, Nigeria and Kenya by fostering a more holistic and human-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approach to agricultural education, training and innovation.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8BF93A3-2A40-4D47-456E-F8E3AB718E83}"/>
              </a:ext>
            </a:extLst>
          </p:cNvPr>
          <p:cNvSpPr txBox="1"/>
          <p:nvPr/>
        </p:nvSpPr>
        <p:spPr>
          <a:xfrm>
            <a:off x="593574" y="2309577"/>
            <a:ext cx="4476488" cy="246221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CHAIN steps up the agricultural innovation and collaboration potential in SSA targeting engagement of university staff, agricultural students, farmers and industry representatives. It introduces a more holistic and human-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approach to agricultural education and innovation in the region through: developing a master program in Food Value Chain (FVC) at beneficiary HEIs; building teacher capacity and establishing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ollaborative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olistic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griculture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nnovation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ests offering support to innovation initiatives of students, farmers, and entrepreneurs.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4358DF4-AA0A-07FE-86D3-E5EF3950DB3C}"/>
              </a:ext>
            </a:extLst>
          </p:cNvPr>
          <p:cNvSpPr txBox="1"/>
          <p:nvPr/>
        </p:nvSpPr>
        <p:spPr>
          <a:xfrm>
            <a:off x="5257868" y="8118677"/>
            <a:ext cx="4223671" cy="344696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Partner Institutions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7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5" indent="-285755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Applied Sciences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Weihenstephan-Triesdorf (HSWT) 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Kara 			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Lome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			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South Eastern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University 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Jaramogi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Oginga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Odinga University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Science and Technology 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Farming Systems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Federal University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Technology Minna 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Ekwueme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Federal University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Ndufu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Alike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				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Uniwesytet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Przyrodniczy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Wroclawiu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Universitatea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Stiintele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Vietii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„Ion Ionescu de la Brad“ Din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FD02CB9-576E-DF07-D2C4-DA13105B5983}"/>
              </a:ext>
            </a:extLst>
          </p:cNvPr>
          <p:cNvSpPr txBox="1"/>
          <p:nvPr/>
        </p:nvSpPr>
        <p:spPr>
          <a:xfrm>
            <a:off x="5863559" y="11728924"/>
            <a:ext cx="3479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>
                <a:latin typeface="Arial" panose="020B0604020202020204" pitchFamily="34" charset="0"/>
                <a:cs typeface="Arial" panose="020B0604020202020204" pitchFamily="34" charset="0"/>
              </a:rPr>
              <a:t>01.06.2023 – 31.05.2026</a:t>
            </a:r>
          </a:p>
          <a:p>
            <a:pPr algn="r"/>
            <a:endParaRPr lang="en-US" sz="3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Dr. Bernd </a:t>
            </a:r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Müller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Weihenstephan-Triesdorf University of </a:t>
            </a:r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Applied Sciences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bernd.mueller@hswt.de</a:t>
            </a:r>
            <a:endParaRPr lang="de-DE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96CF78E-F311-41AE-C0BF-3842E56376D1}"/>
              </a:ext>
            </a:extLst>
          </p:cNvPr>
          <p:cNvSpPr txBox="1"/>
          <p:nvPr/>
        </p:nvSpPr>
        <p:spPr>
          <a:xfrm rot="16200000">
            <a:off x="7298046" y="6271214"/>
            <a:ext cx="3314701" cy="36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Bureau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GeoNames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Geospatial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Edit, Microsoft, Microsoft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Crowdsourced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Enrichments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Navinfo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Open Places, OpenStreetMap,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TomTom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Wikipedia,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Zenrin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9E90D4F-C933-9C67-394B-E00CF4644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61" y="84431"/>
            <a:ext cx="5840278" cy="6283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41DF0AF-8A18-48D1-2D9D-B4A79C962A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9" r="1665" b="10245"/>
          <a:stretch/>
        </p:blipFill>
        <p:spPr>
          <a:xfrm>
            <a:off x="825798" y="9127760"/>
            <a:ext cx="3974802" cy="2499265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09525FAA-B000-38CB-50BD-8A471A3FA521}"/>
              </a:ext>
            </a:extLst>
          </p:cNvPr>
          <p:cNvSpPr txBox="1"/>
          <p:nvPr/>
        </p:nvSpPr>
        <p:spPr>
          <a:xfrm>
            <a:off x="612046" y="8970631"/>
            <a:ext cx="2293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95356F-5B54-73E6-D9C2-9C10B659EF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48" b="20888"/>
          <a:stretch/>
        </p:blipFill>
        <p:spPr>
          <a:xfrm>
            <a:off x="593574" y="4951986"/>
            <a:ext cx="4476488" cy="23112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695C0C-6BC7-5D80-06B5-C4C4D833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9331" y="2309577"/>
            <a:ext cx="1888552" cy="25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764D06B-44C0-D949-D6BD-D53C9B8727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9991" y="2309577"/>
            <a:ext cx="1891636" cy="252000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813653" y="8433690"/>
            <a:ext cx="449675" cy="2968623"/>
            <a:chOff x="8770748" y="8770408"/>
            <a:chExt cx="449675" cy="2968623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6E30FFB-C3E5-19FD-42F9-D8B6E461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71082" y="8770408"/>
              <a:ext cx="430879" cy="25384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83BE6EB-FE24-E39A-8D5B-938CB1D1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0748" y="9325327"/>
              <a:ext cx="430879" cy="233186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50B43C3F-701F-8A7F-BC56-D7E73CB4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0748" y="9973905"/>
              <a:ext cx="430879" cy="253641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4730874-EADF-2E04-6DCF-9C10B38AA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5259" b="8971"/>
            <a:stretch/>
          </p:blipFill>
          <p:spPr>
            <a:xfrm>
              <a:off x="8789544" y="10653902"/>
              <a:ext cx="430879" cy="288275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AF24696-0A85-A1EA-1F66-18891CAB4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9544" y="11485185"/>
              <a:ext cx="430879" cy="253846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14"/>
            <a:srcRect l="2057" t="12930" r="2260" b="12218"/>
            <a:stretch/>
          </p:blipFill>
          <p:spPr>
            <a:xfrm>
              <a:off x="8788423" y="11078502"/>
              <a:ext cx="432000" cy="270358"/>
            </a:xfrm>
            <a:prstGeom prst="rect">
              <a:avLst/>
            </a:prstGeom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549" t="17470" r="18450" b="17665"/>
          <a:stretch/>
        </p:blipFill>
        <p:spPr>
          <a:xfrm>
            <a:off x="153395" y="11793384"/>
            <a:ext cx="870911" cy="8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95DA8451-5633-850E-E9F0-D31C012D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69" y="4324668"/>
            <a:ext cx="2422945" cy="346881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0900115-066B-4559-C953-57EA7AF80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8" y="11672033"/>
            <a:ext cx="4432070" cy="929477"/>
          </a:xfrm>
          <a:prstGeom prst="rect">
            <a:avLst/>
          </a:prstGeom>
          <a:noFill/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0C30D0F0-99D3-0303-9646-E4BDC3D221F0}"/>
              </a:ext>
            </a:extLst>
          </p:cNvPr>
          <p:cNvSpPr txBox="1"/>
          <p:nvPr/>
        </p:nvSpPr>
        <p:spPr>
          <a:xfrm>
            <a:off x="0" y="263556"/>
            <a:ext cx="9601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Erasmus+ CBHE Project CHAIN –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101082963</a:t>
            </a:r>
          </a:p>
          <a:p>
            <a:pPr algn="ctr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Cooperation for Holistic Agriculture Innovation Nests in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Sub-Saharan Africa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91E0CF9-228A-B260-3AF6-BFCE43D5022F}"/>
              </a:ext>
            </a:extLst>
          </p:cNvPr>
          <p:cNvSpPr txBox="1"/>
          <p:nvPr/>
        </p:nvSpPr>
        <p:spPr>
          <a:xfrm>
            <a:off x="612046" y="6866871"/>
            <a:ext cx="4476488" cy="129253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Project objectives:</a:t>
            </a:r>
          </a:p>
          <a:p>
            <a:endParaRPr lang="en-US" sz="7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support modernization of agricultural education in Togo, Nigeria and Kenya by fostering a more holistic and human-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approach to agricultural education, training and innovation.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8BF93A3-2A40-4D47-456E-F8E3AB718E83}"/>
              </a:ext>
            </a:extLst>
          </p:cNvPr>
          <p:cNvSpPr txBox="1"/>
          <p:nvPr/>
        </p:nvSpPr>
        <p:spPr>
          <a:xfrm>
            <a:off x="593574" y="1707552"/>
            <a:ext cx="4476488" cy="246221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CHAIN steps up the agricultural innovation and collaboration potential in SSA targeting engagement of university staff, agricultural students, farmers and industry representatives. It introduces a more holistic and human-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approach to agricultural education and innovation in the region through: developing a master program in Food Value Chain (FVC) at beneficiary HEIs; building teacher capacity and establishing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ollaborative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olistic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griculture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nnovation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ests offering support to innovation initiatives of students, farmers, and entrepreneurs.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4358DF4-AA0A-07FE-86D3-E5EF3950DB3C}"/>
              </a:ext>
            </a:extLst>
          </p:cNvPr>
          <p:cNvSpPr txBox="1"/>
          <p:nvPr/>
        </p:nvSpPr>
        <p:spPr>
          <a:xfrm>
            <a:off x="5257868" y="7877290"/>
            <a:ext cx="4223671" cy="344696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Partner Institutions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7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5" indent="-285755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Applied Sciences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Weihenstephan-Triesdorf (HSWT) 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Kara 			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Lome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			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South Eastern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University 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Jaramogi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Oginga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Odinga University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Science and Technology 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Farming Systems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Federal University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Technology Minna 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Ekwueme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Federal University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Ndufu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Alike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				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Uniwesytet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Przyrodniczy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Wroclawiu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Universitatea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Stiintele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Vietii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„Ion Ionescu de la Brad“ Din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FD02CB9-576E-DF07-D2C4-DA13105B5983}"/>
              </a:ext>
            </a:extLst>
          </p:cNvPr>
          <p:cNvSpPr txBox="1"/>
          <p:nvPr/>
        </p:nvSpPr>
        <p:spPr>
          <a:xfrm>
            <a:off x="5579029" y="11587559"/>
            <a:ext cx="37741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>
                <a:latin typeface="Arial" panose="020B0604020202020204" pitchFamily="34" charset="0"/>
                <a:cs typeface="Arial" panose="020B0604020202020204" pitchFamily="34" charset="0"/>
              </a:rPr>
              <a:t>01.06.2023 – 31.05.2026</a:t>
            </a:r>
          </a:p>
          <a:p>
            <a:pPr algn="r"/>
            <a:endParaRPr lang="en-US" sz="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Dr. Bernd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Müller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Weihenstephan-Triesdorf University of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Applied Sciences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bernd.mueller@hswt.de</a:t>
            </a:r>
            <a:endParaRPr lang="de-DE" sz="105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96CF78E-F311-41AE-C0BF-3842E56376D1}"/>
              </a:ext>
            </a:extLst>
          </p:cNvPr>
          <p:cNvSpPr txBox="1"/>
          <p:nvPr/>
        </p:nvSpPr>
        <p:spPr>
          <a:xfrm rot="16200000">
            <a:off x="7298047" y="5662566"/>
            <a:ext cx="3314701" cy="36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Bureau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GeoNames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Geospatial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Edit, Microsoft, Microsoft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Crowdsourced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Enrichments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Navinfo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Open Places, OpenStreetMap,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TomTom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Wikipedia,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Zenrin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60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41DF0AF-8A18-48D1-2D9D-B4A79C962A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9" r="1665" b="10245"/>
          <a:stretch/>
        </p:blipFill>
        <p:spPr>
          <a:xfrm>
            <a:off x="844417" y="8626461"/>
            <a:ext cx="3974802" cy="2499265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09525FAA-B000-38CB-50BD-8A471A3FA521}"/>
              </a:ext>
            </a:extLst>
          </p:cNvPr>
          <p:cNvSpPr txBox="1"/>
          <p:nvPr/>
        </p:nvSpPr>
        <p:spPr>
          <a:xfrm>
            <a:off x="612046" y="8388093"/>
            <a:ext cx="2293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95356F-5B54-73E6-D9C2-9C10B659EF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248" b="20888"/>
          <a:stretch/>
        </p:blipFill>
        <p:spPr>
          <a:xfrm>
            <a:off x="612046" y="4326894"/>
            <a:ext cx="4476488" cy="23112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695C0C-6BC7-5D80-06B5-C4C4D8339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922" y="1703526"/>
            <a:ext cx="1888552" cy="25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764D06B-44C0-D949-D6BD-D53C9B872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409" y="1697561"/>
            <a:ext cx="1891636" cy="252000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813653" y="8355636"/>
            <a:ext cx="449675" cy="2968623"/>
            <a:chOff x="8770748" y="8770408"/>
            <a:chExt cx="449675" cy="2968623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6E30FFB-C3E5-19FD-42F9-D8B6E461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71082" y="8770408"/>
              <a:ext cx="430879" cy="25384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83BE6EB-FE24-E39A-8D5B-938CB1D1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70748" y="9325327"/>
              <a:ext cx="430879" cy="233186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50B43C3F-701F-8A7F-BC56-D7E73CB4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0748" y="9973905"/>
              <a:ext cx="430879" cy="253641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4730874-EADF-2E04-6DCF-9C10B38AA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5259" b="8971"/>
            <a:stretch/>
          </p:blipFill>
          <p:spPr>
            <a:xfrm>
              <a:off x="8789544" y="10653902"/>
              <a:ext cx="430879" cy="288275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AF24696-0A85-A1EA-1F66-18891CAB4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89544" y="11485185"/>
              <a:ext cx="430879" cy="253846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13"/>
            <a:srcRect l="2057" t="12930" r="2260" b="12218"/>
            <a:stretch/>
          </p:blipFill>
          <p:spPr>
            <a:xfrm>
              <a:off x="8788423" y="11078502"/>
              <a:ext cx="432000" cy="270358"/>
            </a:xfrm>
            <a:prstGeom prst="rect">
              <a:avLst/>
            </a:prstGeom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997" y="11687514"/>
            <a:ext cx="87180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548</Words>
  <Application>Microsoft Office PowerPoint</Application>
  <PresentationFormat>A3-Papier (297 x 420 mm)</PresentationFormat>
  <Paragraphs>64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Gerstmeier</dc:creator>
  <cp:lastModifiedBy>xxxxx</cp:lastModifiedBy>
  <cp:revision>18</cp:revision>
  <cp:lastPrinted>2023-11-26T14:34:00Z</cp:lastPrinted>
  <dcterms:created xsi:type="dcterms:W3CDTF">2023-11-26T12:18:24Z</dcterms:created>
  <dcterms:modified xsi:type="dcterms:W3CDTF">2024-01-25T10:40:31Z</dcterms:modified>
</cp:coreProperties>
</file>